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2" r:id="rId4"/>
    <p:sldId id="259" r:id="rId5"/>
    <p:sldId id="260" r:id="rId6"/>
    <p:sldId id="278" r:id="rId7"/>
    <p:sldId id="287" r:id="rId8"/>
    <p:sldId id="288" r:id="rId9"/>
    <p:sldId id="289" r:id="rId10"/>
    <p:sldId id="290" r:id="rId11"/>
    <p:sldId id="291" r:id="rId12"/>
    <p:sldId id="292" r:id="rId13"/>
    <p:sldId id="261" r:id="rId14"/>
    <p:sldId id="262" r:id="rId15"/>
    <p:sldId id="263" r:id="rId16"/>
    <p:sldId id="264" r:id="rId17"/>
    <p:sldId id="265" r:id="rId18"/>
    <p:sldId id="303" r:id="rId19"/>
    <p:sldId id="271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FD2A516-A363-4E8E-AF67-A58A9F9336D6}">
          <p14:sldIdLst>
            <p14:sldId id="256"/>
            <p14:sldId id="257"/>
            <p14:sldId id="272"/>
            <p14:sldId id="259"/>
            <p14:sldId id="260"/>
            <p14:sldId id="278"/>
            <p14:sldId id="287"/>
            <p14:sldId id="288"/>
            <p14:sldId id="289"/>
            <p14:sldId id="290"/>
            <p14:sldId id="291"/>
            <p14:sldId id="292"/>
            <p14:sldId id="261"/>
            <p14:sldId id="262"/>
            <p14:sldId id="263"/>
            <p14:sldId id="264"/>
            <p14:sldId id="265"/>
          </p14:sldIdLst>
        </p14:section>
        <p14:section name="Oddíl bez názvu" id="{33F76F28-68E7-4F2E-9191-5E721BB5D280}">
          <p14:sldIdLst>
            <p14:sldId id="30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stnik" initials="v" lastIdx="1" clrIdx="0">
    <p:extLst>
      <p:ext uri="{19B8F6BF-5375-455C-9EA6-DF929625EA0E}">
        <p15:presenceInfo xmlns:p15="http://schemas.microsoft.com/office/powerpoint/2012/main" userId="vlast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FB73-C1CC-4C66-BC14-1009034A934F}" type="datetimeFigureOut">
              <a:rPr lang="cs-CZ" smtClean="0"/>
              <a:t>13.07.2023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87E09-AC16-4879-BC8A-266376846C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36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062C7-8562-4AF1-874D-84BFD0ED0A3D}" type="datetimeFigureOut">
              <a:rPr lang="cs-CZ" smtClean="0"/>
              <a:t>13.07.2023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C0AB-380B-4240-BF50-54F997F96A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e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83373-A4BD-4123-9D34-FAF443156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054" y="1565031"/>
            <a:ext cx="8299938" cy="186396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Výzva č. 12 PRV</a:t>
            </a:r>
            <a:br>
              <a:rPr lang="cs-CZ" dirty="0"/>
            </a:br>
            <a:r>
              <a:rPr lang="cs-CZ" sz="6000" dirty="0"/>
              <a:t>MAS Česká Kanada </a:t>
            </a:r>
            <a:r>
              <a:rPr lang="cs-CZ" sz="4400" dirty="0"/>
              <a:t>o.p.s.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4B7591-F49A-4639-8374-2F091FBB7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246" y="3752664"/>
            <a:ext cx="8561746" cy="977621"/>
          </a:xfrm>
        </p:spPr>
        <p:txBody>
          <a:bodyPr>
            <a:noAutofit/>
          </a:bodyPr>
          <a:lstStyle/>
          <a:p>
            <a:pPr algn="ctr"/>
            <a:r>
              <a:rPr lang="cs-CZ" sz="2000" b="1" cap="none"/>
              <a:t>Fiche</a:t>
            </a:r>
            <a:r>
              <a:rPr lang="cs-CZ" sz="2000" b="1" cap="none" dirty="0"/>
              <a:t> č. 5 – Podpora nezemědělského podnikání</a:t>
            </a:r>
          </a:p>
          <a:p>
            <a:pPr algn="ctr"/>
            <a:endParaRPr lang="cs-CZ" sz="2400" b="1" cap="none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00" y="247146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455921"/>
            <a:ext cx="2494818" cy="538374"/>
          </a:xfrm>
          <a:prstGeom prst="rect">
            <a:avLst/>
          </a:prstGeom>
        </p:spPr>
      </p:pic>
      <p:sp>
        <p:nvSpPr>
          <p:cNvPr id="8" name="Podnadpis 2">
            <a:extLst>
              <a:ext uri="{FF2B5EF4-FFF2-40B4-BE49-F238E27FC236}">
                <a16:creationId xmlns:a16="http://schemas.microsoft.com/office/drawing/2014/main" id="{944B7591-F49A-4639-8374-2F091FBB7EBC}"/>
              </a:ext>
            </a:extLst>
          </p:cNvPr>
          <p:cNvSpPr txBox="1">
            <a:spLocks/>
          </p:cNvSpPr>
          <p:nvPr/>
        </p:nvSpPr>
        <p:spPr>
          <a:xfrm>
            <a:off x="2201837" y="5053949"/>
            <a:ext cx="9268836" cy="977621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400" b="1" cap="none" dirty="0"/>
              <a:t>SEMINÁŘ PRO ŽADATELE 11. 7. 2023, JINDŘICHŮV HRADEC </a:t>
            </a:r>
          </a:p>
        </p:txBody>
      </p:sp>
    </p:spTree>
    <p:extLst>
      <p:ext uri="{BB962C8B-B14F-4D97-AF65-F5344CB8AC3E}">
        <p14:creationId xmlns:p14="http://schemas.microsoft.com/office/powerpoint/2010/main" val="161332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43625F7-C49D-46DE-B2F7-B6DFDF1DE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F4CE0A5-DAE4-4D8E-B5D7-BDAE35C7F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58F441-805E-4058-8473-B8A3F5CF6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01FA1CE-B5CB-4D82-A576-AECE0AC70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E69519-1D4D-408F-9686-9792071C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0D6851C0-F3BA-415D-AD74-CB579D135D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2235199" y="1998881"/>
            <a:ext cx="7856181" cy="4133485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0F40C321-CFC4-4C6E-9680-49C0E251ACA4}"/>
              </a:ext>
            </a:extLst>
          </p:cNvPr>
          <p:cNvSpPr/>
          <p:nvPr/>
        </p:nvSpPr>
        <p:spPr>
          <a:xfrm>
            <a:off x="2235199" y="2068496"/>
            <a:ext cx="3171302" cy="11629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B2D6EAEB-800A-4BB6-97E7-E7DB4DBEC92D}"/>
              </a:ext>
            </a:extLst>
          </p:cNvPr>
          <p:cNvSpPr/>
          <p:nvPr/>
        </p:nvSpPr>
        <p:spPr>
          <a:xfrm>
            <a:off x="6161103" y="2858611"/>
            <a:ext cx="239697" cy="16867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25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431B950-D22C-4803-8074-66B013B88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70A30C-B2D7-4848-968C-0CA7AA324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4BBEFB-BD06-4EA0-BBDA-5839FC01C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47" y="-7108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5549FEC-2529-449F-95AB-75D5241F8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87" y="97533"/>
            <a:ext cx="2494818" cy="538374"/>
          </a:xfrm>
          <a:prstGeom prst="rect">
            <a:avLst/>
          </a:prstGeom>
        </p:spPr>
      </p:pic>
      <p:sp>
        <p:nvSpPr>
          <p:cNvPr id="13" name="Nadpis 12">
            <a:extLst>
              <a:ext uri="{FF2B5EF4-FFF2-40B4-BE49-F238E27FC236}">
                <a16:creationId xmlns:a16="http://schemas.microsoft.com/office/drawing/2014/main" id="{A7AEBDE6-3D87-4C32-8BEA-01B172CE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14E8503F-2134-4361-B463-34307AAEC3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2266462" y="2016125"/>
            <a:ext cx="6771006" cy="3449638"/>
          </a:xfr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CADED99C-3E7E-4C4C-AFA4-9B564704CD4B}"/>
              </a:ext>
            </a:extLst>
          </p:cNvPr>
          <p:cNvSpPr/>
          <p:nvPr/>
        </p:nvSpPr>
        <p:spPr>
          <a:xfrm>
            <a:off x="4225771" y="3018408"/>
            <a:ext cx="2509816" cy="8256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6A5B2B61-B5CA-4C2C-BECA-0AD0FC059F68}"/>
              </a:ext>
            </a:extLst>
          </p:cNvPr>
          <p:cNvSpPr/>
          <p:nvPr/>
        </p:nvSpPr>
        <p:spPr>
          <a:xfrm>
            <a:off x="4225771" y="3018408"/>
            <a:ext cx="2509816" cy="8256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22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6682A65-A4FC-4B08-8E7E-18F22095A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D4F18B-2A59-4AAC-B8A9-B38BA176A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38E628-55F9-4E08-81F9-904EDA4CF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0F3088E-60F7-4498-AD80-CAF25B431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  <p:sp>
        <p:nvSpPr>
          <p:cNvPr id="11" name="Nadpis 10">
            <a:extLst>
              <a:ext uri="{FF2B5EF4-FFF2-40B4-BE49-F238E27FC236}">
                <a16:creationId xmlns:a16="http://schemas.microsoft.com/office/drawing/2014/main" id="{0F325069-A6A4-4F5D-BD3A-A4CDE920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B13BDA3-86AA-46B3-AF00-858AF2294C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2069636" y="2025003"/>
            <a:ext cx="6783754" cy="3449638"/>
          </a:xfrm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3AC9D351-44E3-4F7A-97D5-8AB347896249}"/>
              </a:ext>
            </a:extLst>
          </p:cNvPr>
          <p:cNvSpPr/>
          <p:nvPr/>
        </p:nvSpPr>
        <p:spPr>
          <a:xfrm flipV="1">
            <a:off x="2371723" y="2299318"/>
            <a:ext cx="978408" cy="1420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D95873C-79E1-4BC9-97CF-890CC4D4423A}"/>
              </a:ext>
            </a:extLst>
          </p:cNvPr>
          <p:cNvSpPr/>
          <p:nvPr/>
        </p:nvSpPr>
        <p:spPr>
          <a:xfrm>
            <a:off x="2371722" y="2956264"/>
            <a:ext cx="708829" cy="1420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27E85DDA-5466-4C5B-AD37-97E2B5016DC9}"/>
              </a:ext>
            </a:extLst>
          </p:cNvPr>
          <p:cNvSpPr/>
          <p:nvPr/>
        </p:nvSpPr>
        <p:spPr>
          <a:xfrm>
            <a:off x="2371722" y="4927108"/>
            <a:ext cx="978409" cy="213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4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D6801-A825-48B5-88B6-F816619A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Předání vybraných Žádostí na RO SZIF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09E04F-5D8D-4F34-AC3D-5DDD82AF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MAS vybrané žádosti elektronicky podepíše, přílohy verifikuje a předá žadateli přes Portál farmáře minimálně 3 pracovní dny před termínem registrace na RO SZIF České Budějovice </a:t>
            </a:r>
            <a:r>
              <a:rPr lang="cs-CZ" dirty="0">
                <a:solidFill>
                  <a:srgbClr val="FF0000"/>
                </a:solidFill>
              </a:rPr>
              <a:t>nejpozději do </a:t>
            </a:r>
            <a:r>
              <a:rPr lang="cs-CZ" b="1" dirty="0">
                <a:solidFill>
                  <a:srgbClr val="FF0000"/>
                </a:solidFill>
              </a:rPr>
              <a:t>2. 10. 2023</a:t>
            </a:r>
          </a:p>
          <a:p>
            <a:r>
              <a:rPr lang="cs-CZ" dirty="0"/>
              <a:t>Žadatel následně Žádost včetně příloh zašle přes svůj účet na Portálu farmáře na RO SZIF České Budějovice </a:t>
            </a:r>
            <a:r>
              <a:rPr lang="cs-CZ" dirty="0">
                <a:solidFill>
                  <a:srgbClr val="FF0000"/>
                </a:solidFill>
              </a:rPr>
              <a:t>nejpozději do </a:t>
            </a:r>
            <a:r>
              <a:rPr lang="cs-CZ" b="1" dirty="0">
                <a:solidFill>
                  <a:srgbClr val="FF0000"/>
                </a:solidFill>
              </a:rPr>
              <a:t>5. 10. 2023</a:t>
            </a:r>
          </a:p>
          <a:p>
            <a:r>
              <a:rPr lang="cs-CZ" dirty="0"/>
              <a:t>RO SZIF provádí závěrečné ověření způsobilosti před schválením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40B1FC-90EA-4C49-AE43-F39E6C861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AF1F13D-38E5-430D-9323-FDF433991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2E29656-7043-4825-87A9-ABF96F697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47EBD4-2D53-4204-BFC9-1C854DE9B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6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654C9F-A51B-4F98-972D-FFF7AB29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Zadávání zakázek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7BB8AF-CA78-4CB3-A869-9D04B5E66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775" y="2015731"/>
            <a:ext cx="10398225" cy="4591131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Hotovostní platba </a:t>
            </a:r>
            <a:r>
              <a:rPr lang="cs-CZ" dirty="0"/>
              <a:t>– maximální výše výdajů ze kterých je stanovena dotace realizovaných v hotovosti v rámci jednoho projektu může činit maximálně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100 000,- Kč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Hodnota zakázky nedosáhne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500.000,- bez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DPH                                                                                                                                                                </a:t>
            </a:r>
            <a:r>
              <a:rPr lang="cs-CZ" dirty="0"/>
              <a:t>- cenový marketing (3 dodavatelé) při předložení Žádosti o platbu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Hodnota zakázky na dodávky a služby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od 500.000,- do 2.000.000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,- (na stavební práce do 6.000.000,-) 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bez DPH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dirty="0"/>
              <a:t>- velký cenový marketing (3 dodavatelé)                                                                                                                            </a:t>
            </a:r>
          </a:p>
          <a:p>
            <a:r>
              <a:rPr lang="cs-CZ" sz="2100" dirty="0">
                <a:solidFill>
                  <a:schemeClr val="accent1">
                    <a:lumMod val="75000"/>
                  </a:schemeClr>
                </a:solidFill>
              </a:rPr>
              <a:t>V případě zakázky vyšší hodnoty je žadatel povinen uskutečnit výběrové řízení dle                  Příručky pro zadávání veřejných zakázek č. 5                                                                    </a:t>
            </a:r>
          </a:p>
          <a:p>
            <a:r>
              <a:rPr lang="cs-CZ" dirty="0"/>
              <a:t>VŘ a velký cenový marketing od </a:t>
            </a:r>
            <a:r>
              <a:rPr lang="cs-CZ" b="1" dirty="0"/>
              <a:t>500.000</a:t>
            </a:r>
            <a:r>
              <a:rPr lang="cs-CZ" dirty="0"/>
              <a:t>,- </a:t>
            </a:r>
            <a:r>
              <a:rPr lang="cs-CZ" b="1" dirty="0"/>
              <a:t>do 2.000.000</a:t>
            </a:r>
            <a:r>
              <a:rPr lang="cs-CZ" dirty="0"/>
              <a:t>,- musí být doložen na MAS (mimo Portál farmáře) do 56. dne, nejpozději však do 63. kalendářního dne (po dohodě s MAS) a do 70. kalendářního dne na RO SZIF od registrace na SZIF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5ADEEA-7DB2-485D-9DAB-DC63F994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3E7EAD-5058-4E96-BF0F-F2D226423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912062-A964-41C0-8BF2-C2FAA4623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220FB2-A115-4816-A4BB-5603FA9B3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1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8AC7F-7E57-43AD-9F0E-4CC4FC1E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Financování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86F92A-6912-4855-8E2E-303100AF8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Financování realizace projektu Ex post – nejprve z vlastních zdrojů</a:t>
            </a:r>
          </a:p>
          <a:p>
            <a:r>
              <a:rPr lang="cs-CZ" dirty="0"/>
              <a:t>Výdaje, ze kterých je stanovena dotace, jsou uskutečněny nejdříve ke dni podání Žádosti o dotaci na MAS, nejpozději do data předložení Žádosti o platbu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F02807-D726-44F7-BBE1-1F71089D8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1C2F652-B35A-4107-840B-346133A79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96EDC93-30B4-4F3E-81DF-61EEAFFF6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2E2A299-83E2-472D-85FE-E645D112C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4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3E34F-3193-421A-8EF9-D782FECA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Dotaci nelze poskytnout na: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E26499-D546-4FB1-8732-685C1B99F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155" y="2009854"/>
            <a:ext cx="4814589" cy="4050217"/>
          </a:xfrm>
        </p:spPr>
        <p:txBody>
          <a:bodyPr>
            <a:normAutofit/>
          </a:bodyPr>
          <a:lstStyle/>
          <a:p>
            <a:r>
              <a:rPr lang="cs-CZ" dirty="0"/>
              <a:t>Pořízení použitého movitého majetku </a:t>
            </a:r>
          </a:p>
          <a:p>
            <a:r>
              <a:rPr lang="cs-CZ" dirty="0"/>
              <a:t>DPH u plátců DPH za předpokladu, že si mohou DPH nárokovat na FÚ</a:t>
            </a:r>
          </a:p>
          <a:p>
            <a:r>
              <a:rPr lang="cs-CZ" dirty="0"/>
              <a:t>Prosté nahrazení investic</a:t>
            </a:r>
          </a:p>
          <a:p>
            <a:r>
              <a:rPr lang="cs-CZ" dirty="0"/>
              <a:t>Kotle na biomasu a bioplynové stanice</a:t>
            </a:r>
          </a:p>
          <a:p>
            <a:r>
              <a:rPr lang="cs-CZ" dirty="0"/>
              <a:t>Výdaje do včelařství 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49E26499-D546-4FB1-8732-685C1B99FB92}"/>
              </a:ext>
            </a:extLst>
          </p:cNvPr>
          <p:cNvSpPr txBox="1">
            <a:spLocks/>
          </p:cNvSpPr>
          <p:nvPr/>
        </p:nvSpPr>
        <p:spPr>
          <a:xfrm>
            <a:off x="6191744" y="2009854"/>
            <a:ext cx="5602310" cy="3921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Zpracování produktů rybolovu a akvakultury a medu</a:t>
            </a:r>
          </a:p>
          <a:p>
            <a:r>
              <a:rPr lang="cs-CZ" dirty="0"/>
              <a:t>Obnovu vinic, oplocení vinic a sadů</a:t>
            </a:r>
          </a:p>
          <a:p>
            <a:r>
              <a:rPr lang="cs-CZ" dirty="0"/>
              <a:t>Technologie pro zpracovaní vinných hroznů</a:t>
            </a:r>
          </a:p>
          <a:p>
            <a:r>
              <a:rPr lang="cs-CZ" dirty="0"/>
              <a:t>Nákup vozidel kategorie L a M a N         </a:t>
            </a:r>
            <a:r>
              <a:rPr lang="cs-CZ" dirty="0">
                <a:solidFill>
                  <a:srgbClr val="FF0000"/>
                </a:solidFill>
              </a:rPr>
              <a:t>(pouze kategorie N1)</a:t>
            </a:r>
          </a:p>
          <a:p>
            <a:r>
              <a:rPr lang="cs-CZ" dirty="0"/>
              <a:t>Pořízení technologií sloužících k výrobě elektrické energie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F70831-3024-40AA-BE69-57B4531C2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E95BC4-008D-439A-AFC1-FB4EC4759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74AE4D-1449-44E2-91E3-5D66FDE91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BC988B-CAA0-423C-9D31-41A8DE82E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9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97F99-A719-4B0D-A5F6-98C65CC3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Společné podmínky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CED117-AFC8-46A4-AA0D-A3C303E40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Nákup nemovitostí - maximálně 10% z celkových způsobilých výdajů ze kterých je </a:t>
            </a:r>
            <a:r>
              <a:rPr lang="cs-CZ"/>
              <a:t>stanovena dotace (</a:t>
            </a:r>
            <a:r>
              <a:rPr lang="cs-CZ" dirty="0"/>
              <a:t>samostatně nelze)</a:t>
            </a:r>
          </a:p>
          <a:p>
            <a:r>
              <a:rPr lang="cs-CZ" dirty="0"/>
              <a:t>Realizace projektu – max. do 24 měsíců od podpisu Dohody </a:t>
            </a:r>
          </a:p>
          <a:p>
            <a:r>
              <a:rPr lang="cs-CZ" dirty="0"/>
              <a:t>Udržitelnost – 5 let od převedení dotace na účet příjemce dotace</a:t>
            </a:r>
          </a:p>
          <a:p>
            <a:r>
              <a:rPr lang="cs-CZ" dirty="0"/>
              <a:t>Žádost musí získat minimální počet bodů stanovený ve vyhlášené </a:t>
            </a:r>
            <a:r>
              <a:rPr lang="cs-CZ" dirty="0" err="1"/>
              <a:t>Fichi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44BFBE-84FD-4273-9B4C-C0573734A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D6952FF-7AD9-4AEE-A142-437AA308D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BAE7D1-37F4-4D8D-B93E-638422FBA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F5FB83A-65B6-4009-A606-2C175ADAC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6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EDDC1-E06F-4A76-AE12-EC5A8D9A3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Důležité dokumenty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EFE3B6-FAB5-4E5D-8C6B-BD831573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10657305" cy="4842268"/>
          </a:xfrm>
        </p:spPr>
        <p:txBody>
          <a:bodyPr>
            <a:normAutofit/>
          </a:bodyPr>
          <a:lstStyle/>
          <a:p>
            <a:r>
              <a:rPr lang="cs-CZ" dirty="0"/>
              <a:t>Interní postupy MAS pro výzvy a hodnocení projektů při realizaci SCLLD 2014 – 2020</a:t>
            </a:r>
          </a:p>
          <a:p>
            <a:r>
              <a:rPr lang="cs-CZ" dirty="0"/>
              <a:t>Aktuální znění vyhlášené </a:t>
            </a:r>
            <a:r>
              <a:rPr lang="cs-CZ" dirty="0" err="1"/>
              <a:t>Fiche</a:t>
            </a:r>
            <a:endParaRPr lang="cs-CZ" dirty="0"/>
          </a:p>
          <a:p>
            <a:r>
              <a:rPr lang="cs-CZ" dirty="0"/>
              <a:t>Pravidla pro žadatele</a:t>
            </a:r>
          </a:p>
          <a:p>
            <a:r>
              <a:rPr lang="cs-CZ" dirty="0"/>
              <a:t>Žádost o přístup do Portálu farmáře </a:t>
            </a:r>
          </a:p>
          <a:p>
            <a:r>
              <a:rPr lang="cs-CZ" dirty="0"/>
              <a:t>Postup pro vygenerování Žádosti o dotaci z Portálu farmáře</a:t>
            </a:r>
          </a:p>
          <a:p>
            <a:r>
              <a:rPr lang="cs-CZ" dirty="0"/>
              <a:t>Příručka pro zadávání veřejných zakázek PRV č. 6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          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88243F-B636-46F5-992B-247E296D6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F08C70-8D29-410F-A09A-D0547A513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B109FC-14A0-4594-BCE7-2F41A861F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14F98E0-B207-4A5A-B428-4E79D68B6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7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1B66150-BA6D-4501-8D0A-AA950D69A0E5}"/>
              </a:ext>
            </a:extLst>
          </p:cNvPr>
          <p:cNvSpPr/>
          <p:nvPr/>
        </p:nvSpPr>
        <p:spPr>
          <a:xfrm>
            <a:off x="1543575" y="4559309"/>
            <a:ext cx="9060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chemeClr val="accent1"/>
                </a:solidFill>
              </a:rPr>
              <a:t>http://www.masck.cz/vyzvy-mas</a:t>
            </a:r>
            <a:r>
              <a:rPr lang="cs-CZ" sz="2000">
                <a:solidFill>
                  <a:schemeClr val="accent1"/>
                </a:solidFill>
              </a:rPr>
              <a:t>/program-rozvoje-venkova/vyzva-c-12</a:t>
            </a:r>
            <a:endParaRPr lang="cs-CZ" sz="2000" dirty="0">
              <a:solidFill>
                <a:schemeClr val="accent1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A57E17-484E-4953-88C6-7B2C1E51F3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55403" y="1216452"/>
            <a:ext cx="8934450" cy="1435100"/>
          </a:xfrm>
        </p:spPr>
        <p:txBody>
          <a:bodyPr>
            <a:normAutofit/>
          </a:bodyPr>
          <a:lstStyle/>
          <a:p>
            <a:r>
              <a:rPr lang="cs-CZ" sz="3200" dirty="0"/>
              <a:t>TĚŠÍME SE NA VAŠE PROJEKTOVÉ ZÁMĚRY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178D4-D63C-42FE-B3E2-DC77AF294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28" y="2969703"/>
            <a:ext cx="3984770" cy="45929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A40570-5722-4EE1-B119-B6E290AB3F41}"/>
              </a:ext>
            </a:extLst>
          </p:cNvPr>
          <p:cNvSpPr txBox="1"/>
          <p:nvPr/>
        </p:nvSpPr>
        <p:spPr>
          <a:xfrm>
            <a:off x="6096000" y="3120090"/>
            <a:ext cx="44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Kolektiv MAS Česká Kanada o.p.s.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D1DFB7-04C7-49AD-9648-697B5F8BE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7347C0-DF2A-4608-AAEF-68A0119B8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B6B36E4-FCAC-49A8-B99F-4FBCDC01A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6691475-A1C0-4C33-9B21-487D4EE8A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2D28C-E63A-4B01-A7B6-CBBE6ACE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14366"/>
            <a:ext cx="9520158" cy="1049235"/>
          </a:xfrm>
        </p:spPr>
        <p:txBody>
          <a:bodyPr>
            <a:normAutofit/>
          </a:bodyPr>
          <a:lstStyle/>
          <a:p>
            <a:r>
              <a:rPr lang="cs-CZ" sz="3600" dirty="0"/>
              <a:t>Základní informace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BED8EB-1F44-41B9-B6AD-5D848D7D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853754"/>
            <a:ext cx="10300990" cy="430779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Vyhlášení výzvy: </a:t>
            </a:r>
            <a:r>
              <a:rPr lang="cs-CZ" b="1" dirty="0"/>
              <a:t>4. 7. 2023 </a:t>
            </a:r>
          </a:p>
          <a:p>
            <a:r>
              <a:rPr lang="cs-CZ" dirty="0"/>
              <a:t>Termín příjmu žádostí: od </a:t>
            </a:r>
            <a:r>
              <a:rPr lang="cs-CZ" b="1" dirty="0"/>
              <a:t>4. 7. 2023 </a:t>
            </a:r>
            <a:r>
              <a:rPr lang="cs-CZ" dirty="0"/>
              <a:t>do </a:t>
            </a:r>
            <a:r>
              <a:rPr lang="cs-CZ" b="1" dirty="0"/>
              <a:t>3. 8. 2023 </a:t>
            </a:r>
            <a:r>
              <a:rPr lang="cs-CZ" dirty="0"/>
              <a:t>přes Portál Farmáře </a:t>
            </a:r>
          </a:p>
          <a:p>
            <a:r>
              <a:rPr lang="cs-CZ" dirty="0"/>
              <a:t>Termín příjmu příloh k žádosti v listinné podobě: od 4. 7. do 3. 8. 2023 </a:t>
            </a:r>
          </a:p>
          <a:p>
            <a:pPr marL="0" indent="0">
              <a:buNone/>
            </a:pPr>
            <a:r>
              <a:rPr lang="cs-CZ" dirty="0"/>
              <a:t>    v úřední dny od 9:00 hodin do 15:00 hodin, vždy po telefonické domluvě a upřesnění  </a:t>
            </a:r>
            <a:br>
              <a:rPr lang="cs-CZ" dirty="0"/>
            </a:br>
            <a:r>
              <a:rPr lang="cs-CZ" dirty="0"/>
              <a:t>    času  </a:t>
            </a:r>
          </a:p>
          <a:p>
            <a:r>
              <a:rPr lang="cs-CZ" dirty="0"/>
              <a:t>Místo podání příloh žádostí  nad 10 MB: kancelář MAS Česká Kanada, Pravdova 1113, Jindřichův Hradec </a:t>
            </a:r>
          </a:p>
          <a:p>
            <a:r>
              <a:rPr lang="pt-BR" dirty="0"/>
              <a:t>Termín registrace na RO SZIF: </a:t>
            </a:r>
            <a:r>
              <a:rPr lang="cs-CZ" b="1" dirty="0"/>
              <a:t>5. 10. </a:t>
            </a:r>
            <a:r>
              <a:rPr lang="pt-BR" b="1" dirty="0"/>
              <a:t>20</a:t>
            </a:r>
            <a:r>
              <a:rPr lang="cs-CZ" b="1" dirty="0"/>
              <a:t>23</a:t>
            </a:r>
            <a:endParaRPr lang="pt-BR" b="1" dirty="0"/>
          </a:p>
          <a:p>
            <a:r>
              <a:rPr lang="cs-CZ" dirty="0"/>
              <a:t>Územní vymezení: výzva MAS se vztahuje na celé území MAS, pro které je schválena SCLLD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83EBF3-5DB0-43A1-90C1-4B124415B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584437-A75A-4F02-A6C5-D96D9373A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3383FE9-9AE6-41E8-9C89-43AAA76C1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8FE602-185D-444F-8E87-EEDB607F9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4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695" y="1270584"/>
            <a:ext cx="9520158" cy="1049235"/>
          </a:xfrm>
        </p:spPr>
        <p:txBody>
          <a:bodyPr>
            <a:noAutofit/>
          </a:bodyPr>
          <a:lstStyle/>
          <a:p>
            <a:r>
              <a:rPr lang="cs-CZ" sz="3600" dirty="0">
                <a:latin typeface="Palatino Linotype" panose="02040502050505030304" pitchFamily="18" charset="0"/>
              </a:rPr>
              <a:t>Vyhlášená </a:t>
            </a:r>
            <a:r>
              <a:rPr lang="cs-CZ" sz="3600" dirty="0" err="1">
                <a:latin typeface="Palatino Linotype" panose="02040502050505030304" pitchFamily="18" charset="0"/>
              </a:rPr>
              <a:t>Fiche</a:t>
            </a:r>
            <a:r>
              <a:rPr lang="cs-CZ" sz="3600" dirty="0">
                <a:latin typeface="Palatino Linotype" panose="02040502050505030304" pitchFamily="18" charset="0"/>
              </a:rPr>
              <a:t> včetně předpokládané alokace </a:t>
            </a:r>
            <a:endParaRPr lang="cs-CZ" sz="3600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F39A8FD-65D1-44A5-90D5-B7D21C38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98808"/>
              </p:ext>
            </p:extLst>
          </p:nvPr>
        </p:nvGraphicFramePr>
        <p:xfrm>
          <a:off x="1446120" y="2557887"/>
          <a:ext cx="8622792" cy="3090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318">
                  <a:extLst>
                    <a:ext uri="{9D8B030D-6E8A-4147-A177-3AD203B41FA5}">
                      <a16:colId xmlns:a16="http://schemas.microsoft.com/office/drawing/2014/main" val="3027164568"/>
                    </a:ext>
                  </a:extLst>
                </a:gridCol>
                <a:gridCol w="2591382">
                  <a:extLst>
                    <a:ext uri="{9D8B030D-6E8A-4147-A177-3AD203B41FA5}">
                      <a16:colId xmlns:a16="http://schemas.microsoft.com/office/drawing/2014/main" val="2740050858"/>
                    </a:ext>
                  </a:extLst>
                </a:gridCol>
                <a:gridCol w="3191621">
                  <a:extLst>
                    <a:ext uri="{9D8B030D-6E8A-4147-A177-3AD203B41FA5}">
                      <a16:colId xmlns:a16="http://schemas.microsoft.com/office/drawing/2014/main" val="2077368831"/>
                    </a:ext>
                  </a:extLst>
                </a:gridCol>
                <a:gridCol w="2010471">
                  <a:extLst>
                    <a:ext uri="{9D8B030D-6E8A-4147-A177-3AD203B41FA5}">
                      <a16:colId xmlns:a16="http://schemas.microsoft.com/office/drawing/2014/main" val="1065868512"/>
                    </a:ext>
                  </a:extLst>
                </a:gridCol>
              </a:tblGrid>
              <a:tr h="1282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Číslo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Název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Vazba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r>
                        <a:rPr lang="cs-CZ" sz="2000" dirty="0">
                          <a:effectLst/>
                        </a:rPr>
                        <a:t> na článek Nařízení EP Rady (EU) č. 1305/2013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Alokace na 12. Výzvu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3988996"/>
                  </a:ext>
                </a:extLst>
              </a:tr>
              <a:tr h="1808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F5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Podpora nezemědělského podnikání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Článek 19, odstavec 1, písmeno b)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850 000,00 Kč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027611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653AFD1-7CE7-4150-84F0-D591446D6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9950" y="2624328"/>
            <a:ext cx="14720602" cy="56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F1A355-8DE1-49BE-A5AC-66E8107EC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C40D67-3117-45CD-8DB6-78BC4BA61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0EEFD6-0E8F-45CE-A61E-A476264A1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A9CF6E3-9FD0-4D83-8CD3-314EA9299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6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F0108F7-4491-4CBE-ADD9-80B01670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804519"/>
            <a:ext cx="10159321" cy="1049235"/>
          </a:xfrm>
        </p:spPr>
        <p:txBody>
          <a:bodyPr>
            <a:noAutofit/>
          </a:bodyPr>
          <a:lstStyle/>
          <a:p>
            <a:r>
              <a:rPr lang="cs-CZ" sz="3600" dirty="0"/>
              <a:t>Celková alokace na tuto </a:t>
            </a:r>
            <a:r>
              <a:rPr lang="cs-CZ" sz="3600" dirty="0" err="1"/>
              <a:t>Fichi</a:t>
            </a:r>
            <a:r>
              <a:rPr lang="cs-CZ" sz="3600" dirty="0"/>
              <a:t> je  850 000,00 Kč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5066B6D6-C77F-4CEA-B8EB-CFF7BC1DC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Minimální výše způsobilých výdajů projektu: 50 tis. Kč</a:t>
            </a:r>
          </a:p>
          <a:p>
            <a:r>
              <a:rPr lang="cs-CZ" dirty="0"/>
              <a:t>Maximální výše způsobilých výdajů projektu: 5 mil. Kč, </a:t>
            </a:r>
            <a:r>
              <a:rPr lang="cs-CZ" dirty="0">
                <a:solidFill>
                  <a:srgbClr val="FF0000"/>
                </a:solidFill>
              </a:rPr>
              <a:t>POZOR nelze předkládat projekty s dotací vyšší než je stanovená alokace na danou </a:t>
            </a:r>
            <a:r>
              <a:rPr lang="cs-CZ" dirty="0" err="1">
                <a:solidFill>
                  <a:srgbClr val="FF0000"/>
                </a:solidFill>
              </a:rPr>
              <a:t>Fichi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Projekt lze realizovat na území MAS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Lhůta vázanosti projektu na účel trvá 5 let od data převedení dotace na účet příjemce</a:t>
            </a:r>
          </a:p>
          <a:p>
            <a:pPr marL="0" indent="0">
              <a:buNone/>
            </a:pPr>
            <a:r>
              <a:rPr lang="cs-CZ" dirty="0"/>
              <a:t>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398C13-B7D3-4643-A5AE-F13772B1F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07FE46-C20E-471F-B2C6-6EA9CA85A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A18141A-7151-44A6-B038-3DB997EC8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105CC2-76F7-4A9F-ABFF-524C8702B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2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FC5D4-27A9-45C9-A70F-4299655F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01488"/>
            <a:ext cx="9520158" cy="1049235"/>
          </a:xfrm>
        </p:spPr>
        <p:txBody>
          <a:bodyPr/>
          <a:lstStyle/>
          <a:p>
            <a:r>
              <a:rPr lang="cs-CZ" dirty="0"/>
              <a:t>Postup podání Žádosti o dotaci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A9EA59-5706-4E3A-B8F1-BC303E753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853753"/>
            <a:ext cx="10657304" cy="453416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Ze svého účtu si žadatel pod příslušnou MAS vygeneruje Žádost o dotaci</a:t>
            </a:r>
          </a:p>
          <a:p>
            <a:r>
              <a:rPr lang="cs-CZ" dirty="0"/>
              <a:t>Vyplněný formulář (včetně příloh) </a:t>
            </a:r>
            <a:r>
              <a:rPr lang="cs-CZ" b="1" dirty="0"/>
              <a:t>žadatel podá přes PORTÁL FARMÁŘE  </a:t>
            </a:r>
          </a:p>
          <a:p>
            <a:pPr marL="0" indent="0">
              <a:buNone/>
            </a:pPr>
            <a:r>
              <a:rPr lang="cs-CZ" dirty="0"/>
              <a:t>    (</a:t>
            </a:r>
            <a:r>
              <a:rPr lang="cs-CZ" dirty="0">
                <a:solidFill>
                  <a:srgbClr val="FF0000"/>
                </a:solidFill>
              </a:rPr>
              <a:t>od </a:t>
            </a:r>
            <a:r>
              <a:rPr lang="cs-CZ" b="1" dirty="0">
                <a:solidFill>
                  <a:srgbClr val="FF0000"/>
                </a:solidFill>
              </a:rPr>
              <a:t>4. 7.</a:t>
            </a:r>
            <a:r>
              <a:rPr lang="cs-CZ" dirty="0">
                <a:solidFill>
                  <a:srgbClr val="FF0000"/>
                </a:solidFill>
              </a:rPr>
              <a:t> do</a:t>
            </a:r>
            <a:r>
              <a:rPr lang="cs-CZ" b="1" dirty="0">
                <a:solidFill>
                  <a:srgbClr val="FF0000"/>
                </a:solidFill>
              </a:rPr>
              <a:t> 3. 8. 2023 </a:t>
            </a:r>
            <a:r>
              <a:rPr lang="cs-CZ" dirty="0">
                <a:solidFill>
                  <a:srgbClr val="FF0000"/>
                </a:solidFill>
              </a:rPr>
              <a:t>termín příjmu Žádostí</a:t>
            </a:r>
            <a:r>
              <a:rPr lang="cs-CZ" dirty="0"/>
              <a:t>)</a:t>
            </a:r>
          </a:p>
          <a:p>
            <a:r>
              <a:rPr lang="cs-CZ" dirty="0"/>
              <a:t>Přílohy v listinné podobě, které nelze zaslat přes PORTÁL FARMÁŘE, donese žadatel do kanceláře MAS v předem domluveném termínu, MAS vydá písemné potvrzení o převzetí příloh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Žádost je možné nejprve konzultovat s MAS</a:t>
            </a:r>
          </a:p>
          <a:p>
            <a:r>
              <a:rPr lang="cs-CZ" dirty="0"/>
              <a:t>Možnost 2x vyzvat k opravě Žádosti (do 5 pracovních dnů)</a:t>
            </a:r>
          </a:p>
          <a:p>
            <a:r>
              <a:rPr lang="cs-CZ" dirty="0"/>
              <a:t>Administrativní kontrola (kontrola obsahové správnosti) a kontrola přijatelnosti</a:t>
            </a:r>
          </a:p>
          <a:p>
            <a:r>
              <a:rPr lang="cs-CZ" dirty="0"/>
              <a:t>Věcné hodnocení Žádosti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43E349-1615-4641-82F5-72373D919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44E1D3B-CD62-4B2D-A554-2F91B2939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7D922F-8BC4-4CC8-9F7B-4F73BFBF9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197945-3777-4254-B689-9AD7527CE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1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877D7DC-B75C-4344-B800-ACAC7BCC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006342"/>
            <a:ext cx="9520158" cy="1049235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Podání Žádosti o dotaci</a:t>
            </a:r>
            <a:br>
              <a:rPr lang="cs-CZ" dirty="0"/>
            </a:br>
            <a:r>
              <a:rPr lang="cs-CZ" sz="3100" dirty="0"/>
              <a:t>Žadatel musí mít vlastní přístup na Portál farmáře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4818CDE3-577D-4016-BD70-34184D795655}"/>
              </a:ext>
            </a:extLst>
          </p:cNvPr>
          <p:cNvSpPr>
            <a:spLocks noGrp="1"/>
          </p:cNvSpPr>
          <p:nvPr/>
        </p:nvSpPr>
        <p:spPr>
          <a:xfrm>
            <a:off x="354409" y="1853753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5845575-2BD4-4721-822F-38C8C0F6C4E4}"/>
              </a:ext>
            </a:extLst>
          </p:cNvPr>
          <p:cNvSpPr>
            <a:spLocks noGrp="1"/>
          </p:cNvSpPr>
          <p:nvPr/>
        </p:nvSpPr>
        <p:spPr>
          <a:xfrm>
            <a:off x="9527657" y="5384773"/>
            <a:ext cx="2427308" cy="552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www.szif.cz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2512138" y="2049269"/>
            <a:ext cx="6933756" cy="4083098"/>
            <a:chOff x="1534696" y="1853753"/>
            <a:chExt cx="6933756" cy="4083098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4696" y="1853753"/>
              <a:ext cx="6894075" cy="4083098"/>
            </a:xfrm>
            <a:prstGeom prst="rect">
              <a:avLst/>
            </a:prstGeom>
          </p:spPr>
        </p:pic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97C3BA79-2749-4EE5-A453-6AD26D740371}"/>
                </a:ext>
              </a:extLst>
            </p:cNvPr>
            <p:cNvSpPr/>
            <p:nvPr/>
          </p:nvSpPr>
          <p:spPr>
            <a:xfrm>
              <a:off x="6866154" y="2201815"/>
              <a:ext cx="1602298" cy="5452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5C00857D-4A2F-40FC-B11E-7ACD55682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B1F6216-6956-46D6-BA66-6768E1A21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85D0EAF-7306-4998-84ED-B45B25007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164985A-34A2-45AF-9090-100FC69C32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7375477-1637-4C89-8E4E-214B864A5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F9C3868-CCFF-49C6-ABEA-9866C40BA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9A063D-5224-4286-88BA-4E652A5AD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7B1083-083D-4087-9B7A-B8264A3DA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78EA8B-5155-497C-910A-DB8BED56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8523704" cy="1049235"/>
          </a:xfrm>
        </p:spPr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E9B365B4-D2AF-4A44-8B11-1A0235EBF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008923" y="2016125"/>
            <a:ext cx="4689231" cy="3449638"/>
          </a:xfr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D8FDA689-1CC2-4FAF-BD77-F8C4FE3B0A6F}"/>
              </a:ext>
            </a:extLst>
          </p:cNvPr>
          <p:cNvSpPr/>
          <p:nvPr/>
        </p:nvSpPr>
        <p:spPr>
          <a:xfrm>
            <a:off x="3673231" y="3193305"/>
            <a:ext cx="3352800" cy="14380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06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25393A7-A7ED-43EA-835F-0594E1A27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3C133C-DCF9-4539-9568-D2418D821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F81BC58-9858-482A-B84A-10C9C9B57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57" y="-138406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CE4E28-105A-46A4-90E5-DF4BCB264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07" y="108666"/>
            <a:ext cx="2494818" cy="53837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5F924E5-E9FF-46F6-93CE-3CF4D8CBD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754" y="3275880"/>
            <a:ext cx="4368800" cy="26962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3BD32D-E881-4F89-894A-F4B91C5D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501" y="757036"/>
            <a:ext cx="9520158" cy="1049235"/>
          </a:xfrm>
        </p:spPr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EAB6F515-8E20-4AA4-978E-7B15735BB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977292" y="2133600"/>
            <a:ext cx="6056923" cy="3838535"/>
          </a:xfr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67960AB-2C96-4B20-A1C9-50AA896586A4}"/>
              </a:ext>
            </a:extLst>
          </p:cNvPr>
          <p:cNvSpPr/>
          <p:nvPr/>
        </p:nvSpPr>
        <p:spPr>
          <a:xfrm>
            <a:off x="6027937" y="2053342"/>
            <a:ext cx="763479" cy="4501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45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CC2966E-90B6-493C-9D6E-EDF48802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0960"/>
            <a:ext cx="1803042" cy="7370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7863AD-F224-4090-AF08-DF9A826B0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673" y="6132367"/>
            <a:ext cx="721327" cy="752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BEF73C-BF6D-4AFD-BA6F-B9E0C3D12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27" y="0"/>
            <a:ext cx="3617323" cy="103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03E7565-2BBC-41FA-A1B5-7EE36A4D4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55" y="175992"/>
            <a:ext cx="2494818" cy="53837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F72FF3-347B-4E62-B6A6-699A2C98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pro žadatele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95893DE-8A84-48F1-B725-EF5C0FB82FF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1946894" y="2119656"/>
            <a:ext cx="9242425" cy="3933825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24D1340A-44F9-4C7F-9554-AC368A4E7239}"/>
              </a:ext>
            </a:extLst>
          </p:cNvPr>
          <p:cNvSpPr/>
          <p:nvPr/>
        </p:nvSpPr>
        <p:spPr>
          <a:xfrm>
            <a:off x="6587230" y="2658273"/>
            <a:ext cx="2246051" cy="1096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19329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2034</TotalTime>
  <Words>865</Words>
  <Application>Microsoft Office PowerPoint</Application>
  <PresentationFormat>Širokoúhlá obrazovka</PresentationFormat>
  <Paragraphs>86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Palatino Linotype</vt:lpstr>
      <vt:lpstr>Times New Roman</vt:lpstr>
      <vt:lpstr>Galerie</vt:lpstr>
      <vt:lpstr>Výzva č. 12 PRV MAS Česká Kanada o.p.s.</vt:lpstr>
      <vt:lpstr>Základní informace</vt:lpstr>
      <vt:lpstr>Vyhlášená Fiche včetně předpokládané alokace </vt:lpstr>
      <vt:lpstr>Celková alokace na tuto Fichi je  850 000,00 Kč</vt:lpstr>
      <vt:lpstr>Postup podání Žádosti o dotaci</vt:lpstr>
      <vt:lpstr>Podání Žádosti o dotaci Žadatel musí mít vlastní přístup na Portál farmáře</vt:lpstr>
      <vt:lpstr>Postup pro žadatele</vt:lpstr>
      <vt:lpstr>Postup pro žadatele</vt:lpstr>
      <vt:lpstr>Postup pro žadatele</vt:lpstr>
      <vt:lpstr>Postup pro žadatele</vt:lpstr>
      <vt:lpstr>Postup pro žadatele</vt:lpstr>
      <vt:lpstr>Postup pro žadatele</vt:lpstr>
      <vt:lpstr>Předání vybraných Žádostí na RO SZIF</vt:lpstr>
      <vt:lpstr>Zadávání zakázek</vt:lpstr>
      <vt:lpstr>Financování projektu</vt:lpstr>
      <vt:lpstr>Dotaci nelze poskytnout na: </vt:lpstr>
      <vt:lpstr>Společné podmínky</vt:lpstr>
      <vt:lpstr>Důležité dokumenty</vt:lpstr>
      <vt:lpstr>TĚŠÍME SE NA VAŠE PROJEKTOVÉ ZÁMĚRY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výzva PRV MAS Česká Kanada o.p.s.</dc:title>
  <dc:creator>M A</dc:creator>
  <cp:lastModifiedBy>Eva Tunklová</cp:lastModifiedBy>
  <cp:revision>155</cp:revision>
  <cp:lastPrinted>2020-03-25T07:09:11Z</cp:lastPrinted>
  <dcterms:created xsi:type="dcterms:W3CDTF">2018-01-11T07:22:11Z</dcterms:created>
  <dcterms:modified xsi:type="dcterms:W3CDTF">2023-07-13T08:04:52Z</dcterms:modified>
</cp:coreProperties>
</file>