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72" r:id="rId4"/>
    <p:sldId id="259" r:id="rId5"/>
    <p:sldId id="315" r:id="rId6"/>
    <p:sldId id="316" r:id="rId7"/>
    <p:sldId id="260" r:id="rId8"/>
    <p:sldId id="278" r:id="rId9"/>
    <p:sldId id="287" r:id="rId10"/>
    <p:sldId id="288" r:id="rId11"/>
    <p:sldId id="289" r:id="rId12"/>
    <p:sldId id="290" r:id="rId13"/>
    <p:sldId id="291" r:id="rId14"/>
    <p:sldId id="305" r:id="rId15"/>
    <p:sldId id="304" r:id="rId16"/>
    <p:sldId id="307" r:id="rId17"/>
    <p:sldId id="309" r:id="rId18"/>
    <p:sldId id="308" r:id="rId19"/>
    <p:sldId id="312" r:id="rId20"/>
    <p:sldId id="311" r:id="rId21"/>
    <p:sldId id="314" r:id="rId22"/>
    <p:sldId id="310" r:id="rId23"/>
    <p:sldId id="313" r:id="rId24"/>
    <p:sldId id="306" r:id="rId25"/>
    <p:sldId id="271" r:id="rId2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FD2A516-A363-4E8E-AF67-A58A9F9336D6}">
          <p14:sldIdLst>
            <p14:sldId id="256"/>
            <p14:sldId id="257"/>
            <p14:sldId id="272"/>
            <p14:sldId id="259"/>
            <p14:sldId id="315"/>
            <p14:sldId id="316"/>
            <p14:sldId id="260"/>
            <p14:sldId id="278"/>
            <p14:sldId id="287"/>
            <p14:sldId id="288"/>
            <p14:sldId id="289"/>
            <p14:sldId id="290"/>
            <p14:sldId id="291"/>
            <p14:sldId id="305"/>
            <p14:sldId id="304"/>
            <p14:sldId id="307"/>
            <p14:sldId id="309"/>
            <p14:sldId id="308"/>
            <p14:sldId id="312"/>
            <p14:sldId id="311"/>
            <p14:sldId id="314"/>
            <p14:sldId id="310"/>
            <p14:sldId id="313"/>
            <p14:sldId id="306"/>
          </p14:sldIdLst>
        </p14:section>
        <p14:section name="Oddíl bez názvu" id="{33F76F28-68E7-4F2E-9191-5E721BB5D280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stnik" initials="v" lastIdx="1" clrIdx="0">
    <p:extLst>
      <p:ext uri="{19B8F6BF-5375-455C-9EA6-DF929625EA0E}">
        <p15:presenceInfo xmlns:p15="http://schemas.microsoft.com/office/powerpoint/2012/main" userId="vlast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3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FB73-C1CC-4C66-BC14-1009034A934F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87E09-AC16-4879-BC8A-266376846C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336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062C7-8562-4AF1-874D-84BFD0ED0A3D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0C0AB-380B-4240-BF50-54F997F96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4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zif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83373-A4BD-4123-9D34-FAF443156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3054" y="1565031"/>
            <a:ext cx="8299938" cy="1863969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Výzva č. 3 Společná zemědělská politika</a:t>
            </a:r>
            <a:br>
              <a:rPr lang="cs-CZ" dirty="0"/>
            </a:br>
            <a:r>
              <a:rPr lang="cs-CZ" sz="2700" dirty="0"/>
              <a:t>MAS Česká Kanada o.p.s.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4B7591-F49A-4639-8374-2F091FBB7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1246" y="3752664"/>
            <a:ext cx="8561746" cy="977621"/>
          </a:xfrm>
        </p:spPr>
        <p:txBody>
          <a:bodyPr>
            <a:noAutofit/>
          </a:bodyPr>
          <a:lstStyle/>
          <a:p>
            <a:pPr algn="ctr"/>
            <a:r>
              <a:rPr lang="cs-CZ" sz="2000" b="1" cap="none" dirty="0" err="1"/>
              <a:t>Fiche</a:t>
            </a:r>
            <a:r>
              <a:rPr lang="cs-CZ" sz="2000" b="1" cap="none" dirty="0"/>
              <a:t> č. 4 – Podnikání malých a středních podniků</a:t>
            </a:r>
          </a:p>
          <a:p>
            <a:pPr algn="ctr"/>
            <a:r>
              <a:rPr lang="cs-CZ" sz="2000" b="1" cap="none" dirty="0"/>
              <a:t>Aktivita d) Nezemědělské podnikání</a:t>
            </a:r>
          </a:p>
          <a:p>
            <a:pPr algn="ctr"/>
            <a:endParaRPr lang="cs-CZ" sz="2400" b="1" cap="none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00" y="247146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455921"/>
            <a:ext cx="2494818" cy="538374"/>
          </a:xfrm>
          <a:prstGeom prst="rect">
            <a:avLst/>
          </a:prstGeom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944B7591-F49A-4639-8374-2F091FBB7EBC}"/>
              </a:ext>
            </a:extLst>
          </p:cNvPr>
          <p:cNvSpPr txBox="1">
            <a:spLocks/>
          </p:cNvSpPr>
          <p:nvPr/>
        </p:nvSpPr>
        <p:spPr>
          <a:xfrm>
            <a:off x="2201837" y="5053949"/>
            <a:ext cx="9268836" cy="977621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cap="none" dirty="0"/>
              <a:t>SEMINÁŘ PRO ŽADATELE 14. 10. 2024,</a:t>
            </a:r>
          </a:p>
          <a:p>
            <a:pPr algn="ctr"/>
            <a:r>
              <a:rPr lang="cs-CZ" sz="2400" b="1" cap="none" dirty="0"/>
              <a:t> </a:t>
            </a:r>
            <a:r>
              <a:rPr lang="cs-CZ" sz="2000" b="1" cap="none" dirty="0"/>
              <a:t>JINDŘICHŮV HRADEC </a:t>
            </a:r>
          </a:p>
        </p:txBody>
      </p:sp>
    </p:spTree>
    <p:extLst>
      <p:ext uri="{BB962C8B-B14F-4D97-AF65-F5344CB8AC3E}">
        <p14:creationId xmlns:p14="http://schemas.microsoft.com/office/powerpoint/2010/main" val="1613321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F3C133C-DCF9-4539-9568-D2418D821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F81BC58-9858-482A-B84A-10C9C9B57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57" y="-138406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4CE4E28-105A-46A4-90E5-DF4BCB264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07" y="108666"/>
            <a:ext cx="2494818" cy="53837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5F924E5-E9FF-46F6-93CE-3CF4D8CBD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754" y="3275880"/>
            <a:ext cx="4368800" cy="269625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3BD32D-E881-4F89-894A-F4B91C5D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501" y="757036"/>
            <a:ext cx="9520158" cy="1049235"/>
          </a:xfrm>
        </p:spPr>
        <p:txBody>
          <a:bodyPr/>
          <a:lstStyle/>
          <a:p>
            <a:r>
              <a:rPr lang="cs-CZ" dirty="0"/>
              <a:t>Postup pro žadatele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EAB6F515-8E20-4AA4-978E-7B15735BB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977292" y="2133600"/>
            <a:ext cx="6056923" cy="3838535"/>
          </a:xfr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167960AB-2C96-4B20-A1C9-50AA896586A4}"/>
              </a:ext>
            </a:extLst>
          </p:cNvPr>
          <p:cNvSpPr/>
          <p:nvPr/>
        </p:nvSpPr>
        <p:spPr>
          <a:xfrm>
            <a:off x="6027937" y="2053342"/>
            <a:ext cx="763479" cy="4501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45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97863AD-F224-4090-AF08-DF9A826B0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DBEF73C-BF6D-4AFD-BA6F-B9E0C3D12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03E7565-2BBC-41FA-A1B5-7EE36A4D4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FF72FF3-347B-4E62-B6A6-699A2C982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</p:spPr>
        <p:txBody>
          <a:bodyPr/>
          <a:lstStyle/>
          <a:p>
            <a:r>
              <a:rPr lang="cs-CZ" dirty="0"/>
              <a:t>Postup pro žadatele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6F336BD-66F6-49B3-4697-63B8AE576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331" y="1943906"/>
            <a:ext cx="9710200" cy="4109575"/>
          </a:xfrm>
          <a:prstGeom prst="rect">
            <a:avLst/>
          </a:prstGeom>
        </p:spPr>
      </p:pic>
      <p:sp>
        <p:nvSpPr>
          <p:cNvPr id="3" name="Šipka: dolů 2">
            <a:extLst>
              <a:ext uri="{FF2B5EF4-FFF2-40B4-BE49-F238E27FC236}">
                <a16:creationId xmlns:a16="http://schemas.microsoft.com/office/drawing/2014/main" id="{C45EA23E-EC8D-82BD-D540-6F9B13C49C96}"/>
              </a:ext>
            </a:extLst>
          </p:cNvPr>
          <p:cNvSpPr/>
          <p:nvPr/>
        </p:nvSpPr>
        <p:spPr>
          <a:xfrm>
            <a:off x="9331073" y="1032518"/>
            <a:ext cx="1340748" cy="1625756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193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F4CE0A5-DAE4-4D8E-B5D7-BDAE35C7F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B58F441-805E-4058-8473-B8A3F5CF6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01FA1CE-B5CB-4D82-A576-AECE0AC70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7E69519-1D4D-408F-9686-9792071C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pro žadatele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A7E6112-AF25-8975-85AD-950F1DE65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560" y="1807636"/>
            <a:ext cx="9298547" cy="4211167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04C505A9-AA13-3BFB-6690-D3814C539D83}"/>
              </a:ext>
            </a:extLst>
          </p:cNvPr>
          <p:cNvSpPr/>
          <p:nvPr/>
        </p:nvSpPr>
        <p:spPr>
          <a:xfrm>
            <a:off x="3309870" y="3428999"/>
            <a:ext cx="2395084" cy="1049235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258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870A30C-B2D7-4848-968C-0CA7AA324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4BBEFB-BD06-4EA0-BBDA-5839FC01C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147" y="-7108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5549FEC-2529-449F-95AB-75D5241F8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87" y="97533"/>
            <a:ext cx="2494818" cy="538374"/>
          </a:xfrm>
          <a:prstGeom prst="rect">
            <a:avLst/>
          </a:prstGeom>
        </p:spPr>
      </p:pic>
      <p:sp>
        <p:nvSpPr>
          <p:cNvPr id="13" name="Nadpis 12">
            <a:extLst>
              <a:ext uri="{FF2B5EF4-FFF2-40B4-BE49-F238E27FC236}">
                <a16:creationId xmlns:a16="http://schemas.microsoft.com/office/drawing/2014/main" id="{A7AEBDE6-3D87-4C32-8BEA-01B172CE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pro žadatele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A1382B10-6C88-EF93-E81E-E35424CD0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4696" y="1853754"/>
            <a:ext cx="9935977" cy="3993254"/>
          </a:xfrm>
          <a:prstGeom prst="rect">
            <a:avLst/>
          </a:prstGeom>
        </p:spPr>
      </p:pic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994E959A-5C3C-456D-F9F7-C0E7D008E44B}"/>
              </a:ext>
            </a:extLst>
          </p:cNvPr>
          <p:cNvSpPr/>
          <p:nvPr/>
        </p:nvSpPr>
        <p:spPr>
          <a:xfrm>
            <a:off x="1534696" y="4675030"/>
            <a:ext cx="1184856" cy="360609"/>
          </a:xfrm>
          <a:prstGeom prst="rightArrow">
            <a:avLst>
              <a:gd name="adj1" fmla="val 67143"/>
              <a:gd name="adj2" fmla="val 5000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22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438CE1-EBC5-4958-6253-08A4786CF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21" y="881792"/>
            <a:ext cx="9520158" cy="104923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463D1D-5AFF-8E48-6FE4-3907D8F3A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2" y="1"/>
            <a:ext cx="9258635" cy="5976208"/>
          </a:xfrm>
          <a:prstGeom prst="rect">
            <a:avLst/>
          </a:prstGeom>
        </p:spPr>
      </p:pic>
      <p:sp>
        <p:nvSpPr>
          <p:cNvPr id="7" name="Šipka: dolů 6">
            <a:extLst>
              <a:ext uri="{FF2B5EF4-FFF2-40B4-BE49-F238E27FC236}">
                <a16:creationId xmlns:a16="http://schemas.microsoft.com/office/drawing/2014/main" id="{F1F5862F-295B-D39C-B9B7-C966A2DF108A}"/>
              </a:ext>
            </a:extLst>
          </p:cNvPr>
          <p:cNvSpPr/>
          <p:nvPr/>
        </p:nvSpPr>
        <p:spPr>
          <a:xfrm>
            <a:off x="3799268" y="3812146"/>
            <a:ext cx="862884" cy="1416678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79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D0192-4EC8-F691-F406-DE75BF454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E9ED27-9341-EE58-7AD4-8EBA319BB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45" y="4762"/>
            <a:ext cx="10402325" cy="604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22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AFFB3-4CDB-D829-8B97-EFC6544D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2A041E-8343-6135-53EA-DFF526754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46" y="436944"/>
            <a:ext cx="10044659" cy="55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6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E37AC-7A20-C6C4-9D2A-00C7405E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83C0B3-084B-083F-849E-B1A54EE00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46" y="0"/>
            <a:ext cx="10389446" cy="605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10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C27E0-25E1-5BB7-BA5F-84593761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BE69953-EF3F-3338-B175-9E0CA03FE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46" y="223838"/>
            <a:ext cx="10376567" cy="58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40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0528B-C6A0-3925-B385-E8649F8E6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0EA344-0EB7-7860-8BD2-58585F36C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09" y="244698"/>
            <a:ext cx="10907736" cy="53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3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2D28C-E63A-4B01-A7B6-CBBE6ACE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714366"/>
            <a:ext cx="9520158" cy="1049235"/>
          </a:xfrm>
        </p:spPr>
        <p:txBody>
          <a:bodyPr>
            <a:normAutofit/>
          </a:bodyPr>
          <a:lstStyle/>
          <a:p>
            <a:r>
              <a:rPr lang="cs-CZ" sz="3600" dirty="0"/>
              <a:t>Základní informace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BED8EB-1F44-41B9-B6AD-5D848D7D1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853754"/>
            <a:ext cx="10300990" cy="430779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Vyhlášení výzvy: </a:t>
            </a:r>
            <a:r>
              <a:rPr lang="cs-CZ" b="1" dirty="0"/>
              <a:t>8. 10. 2024 </a:t>
            </a:r>
          </a:p>
          <a:p>
            <a:r>
              <a:rPr lang="cs-CZ" dirty="0"/>
              <a:t>Termín příjmu žádostí: od </a:t>
            </a:r>
            <a:r>
              <a:rPr lang="cs-CZ" b="1" dirty="0"/>
              <a:t>8. 10. 2024 </a:t>
            </a:r>
            <a:r>
              <a:rPr lang="cs-CZ" dirty="0"/>
              <a:t>do </a:t>
            </a:r>
            <a:r>
              <a:rPr lang="cs-CZ" b="1" dirty="0"/>
              <a:t>22. 11. 2024 </a:t>
            </a:r>
            <a:r>
              <a:rPr lang="cs-CZ" dirty="0"/>
              <a:t>přes Portál Farmáře </a:t>
            </a:r>
          </a:p>
          <a:p>
            <a:r>
              <a:rPr lang="cs-CZ" dirty="0"/>
              <a:t>Termín příjmu příloh k žádosti v listinné podobě: od 8. 10. 2024 do 22. . 2024 </a:t>
            </a:r>
          </a:p>
          <a:p>
            <a:pPr marL="0" indent="0">
              <a:buNone/>
            </a:pPr>
            <a:r>
              <a:rPr lang="cs-CZ" dirty="0"/>
              <a:t>    v úřední dny od 9:00 hodin do 15:00 hodin, vždy po telefonické domluvě a upřesnění  </a:t>
            </a:r>
            <a:br>
              <a:rPr lang="cs-CZ" dirty="0"/>
            </a:br>
            <a:r>
              <a:rPr lang="cs-CZ" dirty="0"/>
              <a:t>    času  </a:t>
            </a:r>
          </a:p>
          <a:p>
            <a:r>
              <a:rPr lang="cs-CZ" dirty="0"/>
              <a:t>Místo podání příloh žádostí  nad 10 MB: kancelář MAS Česká Kanada, Pravdova 1113, Jindřichův Hradec </a:t>
            </a:r>
          </a:p>
          <a:p>
            <a:r>
              <a:rPr lang="pt-BR" dirty="0"/>
              <a:t>Termín registrace na RO SZIF: </a:t>
            </a:r>
            <a:r>
              <a:rPr lang="cs-CZ" b="1" dirty="0"/>
              <a:t>26. 2. </a:t>
            </a:r>
            <a:r>
              <a:rPr lang="pt-BR" b="1" dirty="0"/>
              <a:t>20</a:t>
            </a:r>
            <a:r>
              <a:rPr lang="cs-CZ" b="1" dirty="0"/>
              <a:t>25</a:t>
            </a:r>
            <a:endParaRPr lang="pt-BR" b="1" dirty="0"/>
          </a:p>
          <a:p>
            <a:r>
              <a:rPr lang="cs-CZ" dirty="0"/>
              <a:t>Územní vymezení: výzva MAS se vztahuje na celé území MAS, pro které je schválena SCLLD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584437-A75A-4F02-A6C5-D96D9373A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383FE9-9AE6-41E8-9C89-43AAA76C1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8FE602-185D-444F-8E87-EEDB607F9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42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4F755-8376-1DD4-2C11-30B4E8F4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005843E-7731-B84F-05F1-AE6378A5D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47" y="0"/>
            <a:ext cx="10209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27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DB9A8-740B-9C03-CF80-DC833854D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84A61F-7E9F-6FF5-B0C1-A018603DB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696" y="0"/>
            <a:ext cx="952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46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7448D2-97B1-4F3A-5742-BA2BD759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F5D877-E775-5ED5-0A88-59F44EAA9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51" y="-141668"/>
            <a:ext cx="9805603" cy="69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82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26F65-A2BB-2FD4-0B3F-626FC880B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F89F33-4A7F-7752-DE9F-20A335B15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2" y="0"/>
            <a:ext cx="9818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43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A8D5E-5740-60CE-8912-415D0AA0F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A4F156-43DB-1DE7-0A4A-1FFED9893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" y="804519"/>
            <a:ext cx="11719775" cy="47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50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1B66150-BA6D-4501-8D0A-AA950D69A0E5}"/>
              </a:ext>
            </a:extLst>
          </p:cNvPr>
          <p:cNvSpPr/>
          <p:nvPr/>
        </p:nvSpPr>
        <p:spPr>
          <a:xfrm>
            <a:off x="669701" y="4501925"/>
            <a:ext cx="10135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1"/>
                </a:solidFill>
              </a:rPr>
              <a:t>http://www.masck.cz/vyzvy-mas/spolecna-zemedelska-politika</a:t>
            </a:r>
            <a:r>
              <a:rPr lang="cs-CZ" sz="2000">
                <a:solidFill>
                  <a:schemeClr val="accent1"/>
                </a:solidFill>
              </a:rPr>
              <a:t>/vyzva-c-3-pro-f4</a:t>
            </a:r>
            <a:endParaRPr lang="cs-CZ" sz="2000" dirty="0">
              <a:solidFill>
                <a:schemeClr val="accent1"/>
              </a:solidFill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FA57E17-484E-4953-88C6-7B2C1E51F3A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55403" y="1216452"/>
            <a:ext cx="8934450" cy="1435100"/>
          </a:xfrm>
        </p:spPr>
        <p:txBody>
          <a:bodyPr>
            <a:normAutofit/>
          </a:bodyPr>
          <a:lstStyle/>
          <a:p>
            <a:r>
              <a:rPr lang="cs-CZ" sz="3200" dirty="0"/>
              <a:t>TĚŠÍME SE NA VAŠE PROJEKTOVÉ ZÁMĚRY</a:t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27178D4-D63C-42FE-B3E2-DC77AF294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628" y="2969703"/>
            <a:ext cx="3984770" cy="45929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1A40570-5722-4EE1-B119-B6E290AB3F41}"/>
              </a:ext>
            </a:extLst>
          </p:cNvPr>
          <p:cNvSpPr txBox="1"/>
          <p:nvPr/>
        </p:nvSpPr>
        <p:spPr>
          <a:xfrm>
            <a:off x="6096000" y="3120090"/>
            <a:ext cx="44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Kolektiv MAS Česká Kanada o.p.s.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D7347C0-DF2A-4608-AAEF-68A0119B8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B6B36E4-FCAC-49A8-B99F-4FBCDC01A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6691475-A1C0-4C33-9B21-487D4EE8A4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0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4695" y="1270584"/>
            <a:ext cx="9520158" cy="1049235"/>
          </a:xfrm>
        </p:spPr>
        <p:txBody>
          <a:bodyPr>
            <a:noAutofit/>
          </a:bodyPr>
          <a:lstStyle/>
          <a:p>
            <a:r>
              <a:rPr lang="cs-CZ" sz="3600" dirty="0">
                <a:latin typeface="Palatino Linotype" panose="02040502050505030304" pitchFamily="18" charset="0"/>
              </a:rPr>
              <a:t>Vyhlášená </a:t>
            </a:r>
            <a:r>
              <a:rPr lang="cs-CZ" sz="3600" dirty="0" err="1">
                <a:latin typeface="Palatino Linotype" panose="02040502050505030304" pitchFamily="18" charset="0"/>
              </a:rPr>
              <a:t>Fiche</a:t>
            </a:r>
            <a:r>
              <a:rPr lang="cs-CZ" sz="3600" dirty="0">
                <a:latin typeface="Palatino Linotype" panose="02040502050505030304" pitchFamily="18" charset="0"/>
              </a:rPr>
              <a:t> včetně předpokládané alokace </a:t>
            </a:r>
            <a:endParaRPr lang="cs-CZ" sz="3600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3F39A8FD-65D1-44A5-90D5-B7D21C38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558629"/>
              </p:ext>
            </p:extLst>
          </p:nvPr>
        </p:nvGraphicFramePr>
        <p:xfrm>
          <a:off x="1317331" y="2624328"/>
          <a:ext cx="8622792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318">
                  <a:extLst>
                    <a:ext uri="{9D8B030D-6E8A-4147-A177-3AD203B41FA5}">
                      <a16:colId xmlns:a16="http://schemas.microsoft.com/office/drawing/2014/main" val="3027164568"/>
                    </a:ext>
                  </a:extLst>
                </a:gridCol>
                <a:gridCol w="2591382">
                  <a:extLst>
                    <a:ext uri="{9D8B030D-6E8A-4147-A177-3AD203B41FA5}">
                      <a16:colId xmlns:a16="http://schemas.microsoft.com/office/drawing/2014/main" val="2740050858"/>
                    </a:ext>
                  </a:extLst>
                </a:gridCol>
                <a:gridCol w="3347878">
                  <a:extLst>
                    <a:ext uri="{9D8B030D-6E8A-4147-A177-3AD203B41FA5}">
                      <a16:colId xmlns:a16="http://schemas.microsoft.com/office/drawing/2014/main" val="2077368831"/>
                    </a:ext>
                  </a:extLst>
                </a:gridCol>
                <a:gridCol w="1854214">
                  <a:extLst>
                    <a:ext uri="{9D8B030D-6E8A-4147-A177-3AD203B41FA5}">
                      <a16:colId xmlns:a16="http://schemas.microsoft.com/office/drawing/2014/main" val="1065868512"/>
                    </a:ext>
                  </a:extLst>
                </a:gridCol>
              </a:tblGrid>
              <a:tr h="499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Číslo </a:t>
                      </a:r>
                      <a:r>
                        <a:rPr lang="cs-CZ" sz="2000" dirty="0" err="1">
                          <a:effectLst/>
                        </a:rPr>
                        <a:t>Fiche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Název </a:t>
                      </a:r>
                      <a:r>
                        <a:rPr lang="cs-CZ" sz="2000" dirty="0" err="1">
                          <a:effectLst/>
                        </a:rPr>
                        <a:t>Fiche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Aktivita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Alokace na 2. Výzvu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03988996"/>
                  </a:ext>
                </a:extLst>
              </a:tr>
              <a:tr h="999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F4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Podnikání malých a středních podniků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cs-CZ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d) Nezemědělské podnikání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10 000 000 Kč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1027611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1653AFD1-7CE7-4150-84F0-D591446D6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9950" y="2624328"/>
            <a:ext cx="14720602" cy="56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8C40D67-3117-45CD-8DB6-78BC4BA61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0EEFD6-0E8F-45CE-A61E-A476264A1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A9CF6E3-9FD0-4D83-8CD3-314EA9299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6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F0108F7-4491-4CBE-ADD9-80B01670C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804519"/>
            <a:ext cx="10159321" cy="1049235"/>
          </a:xfrm>
        </p:spPr>
        <p:txBody>
          <a:bodyPr>
            <a:noAutofit/>
          </a:bodyPr>
          <a:lstStyle/>
          <a:p>
            <a:r>
              <a:rPr lang="cs-CZ" sz="3600" dirty="0"/>
              <a:t>Celková alokace na tuto </a:t>
            </a:r>
            <a:r>
              <a:rPr lang="cs-CZ" sz="3600" dirty="0" err="1"/>
              <a:t>Fichi</a:t>
            </a:r>
            <a:r>
              <a:rPr lang="cs-CZ" sz="3600" dirty="0"/>
              <a:t> je  10 000 000 Kč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5066B6D6-C77F-4CEA-B8EB-CFF7BC1DC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Minimální výše způsobilých výdajů projektu: 100 tis. Kč</a:t>
            </a:r>
          </a:p>
          <a:p>
            <a:r>
              <a:rPr lang="cs-CZ" dirty="0"/>
              <a:t>Maximální výše způsobilých výdajů projektu: 2 mil. Kč, nelze předkládat projekty s dotací vyšší než je stanovená alokace na danou </a:t>
            </a:r>
            <a:r>
              <a:rPr lang="cs-CZ" dirty="0" err="1"/>
              <a:t>Fichi</a:t>
            </a:r>
            <a:endParaRPr lang="cs-CZ" dirty="0"/>
          </a:p>
          <a:p>
            <a:r>
              <a:rPr lang="cs-CZ" dirty="0"/>
              <a:t>Oprávněný žadatel: podnikatelské subjekty splňující definici MSP </a:t>
            </a:r>
          </a:p>
          <a:p>
            <a:r>
              <a:rPr lang="cs-CZ" dirty="0"/>
              <a:t>Podpora: 60% ze způsobilých výdajů projektu</a:t>
            </a:r>
          </a:p>
          <a:p>
            <a:r>
              <a:rPr lang="cs-CZ" dirty="0"/>
              <a:t>Projekt lze realizovat na území MAS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Lhůta vázanosti projektu na účel trvá 5 let od data převedení dotace na účet příjemce</a:t>
            </a:r>
          </a:p>
          <a:p>
            <a:pPr marL="0" indent="0">
              <a:buNone/>
            </a:pPr>
            <a:r>
              <a:rPr lang="cs-CZ" dirty="0"/>
              <a:t>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107FE46-C20E-471F-B2C6-6EA9CA85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A18141A-7151-44A6-B038-3DB997EC8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8105CC2-76F7-4A9F-ABFF-524C8702B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2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CAF38F-CD0B-6A51-4CB0-1047077E9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DD3354-7AA2-21D2-0F50-2C8117F3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Dotaci lze poskytnout pouze na způsobilé výdaje uvedené v Pravidlech pro konečné žadatele</a:t>
            </a:r>
          </a:p>
          <a:p>
            <a:r>
              <a:rPr lang="cs-CZ" dirty="0"/>
              <a:t>Veškeré výdaje musí být přiměřené a vynaložené s principy hospodárnosti, účelnosti a efektivnosti</a:t>
            </a:r>
          </a:p>
          <a:p>
            <a:r>
              <a:rPr lang="cs-CZ" dirty="0"/>
              <a:t>Výdaje mohou vzniknout nejdříve ke dni zaregistrování žádosti o dotaci na MAS</a:t>
            </a:r>
          </a:p>
          <a:p>
            <a:r>
              <a:rPr lang="cs-CZ" dirty="0"/>
              <a:t>Způsobilé výdaje jsou realizovány: </a:t>
            </a:r>
          </a:p>
          <a:p>
            <a:pPr marL="0" indent="0">
              <a:buNone/>
            </a:pPr>
            <a:r>
              <a:rPr lang="cs-CZ" dirty="0"/>
              <a:t>   - Hotovostní platbou maximálně do 100.000 Kč</a:t>
            </a:r>
          </a:p>
          <a:p>
            <a:pPr marL="0" indent="0">
              <a:buNone/>
            </a:pPr>
            <a:r>
              <a:rPr lang="cs-CZ" dirty="0"/>
              <a:t>   - Bezhotovostní platbou prostřednictvím vlastního bankovního účtu    </a:t>
            </a:r>
          </a:p>
        </p:txBody>
      </p:sp>
    </p:spTree>
    <p:extLst>
      <p:ext uri="{BB962C8B-B14F-4D97-AF65-F5344CB8AC3E}">
        <p14:creationId xmlns:p14="http://schemas.microsoft.com/office/powerpoint/2010/main" val="221419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AD455F-29F2-BCE1-970B-37A4DC2C0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Zadávání zakázek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843E88-FBE2-AAE7-1757-15D0D16F4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921" y="2067248"/>
            <a:ext cx="9520158" cy="37926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100" b="1" dirty="0"/>
              <a:t>Do 500.000,- bez DPH = PŘÍMÝ NÁKUP</a:t>
            </a:r>
          </a:p>
          <a:p>
            <a:pPr marL="0" indent="0">
              <a:buNone/>
            </a:pPr>
            <a:r>
              <a:rPr lang="cs-CZ" dirty="0"/>
              <a:t>Žadatel je povinen na případnou výzvu doložit že cena za kterou přímý nákup    realizoval odpovídá cenám v místě a čase obvyklým (objednávka/smlouva)</a:t>
            </a:r>
          </a:p>
          <a:p>
            <a:pPr marL="0" indent="0">
              <a:buNone/>
            </a:pPr>
            <a:r>
              <a:rPr lang="cs-CZ" sz="2100" b="1" dirty="0"/>
              <a:t>Nad 500.000,- bez DPH do 2mil. dodávky; do 6mil. stavební práce = ZAKÁZKA MALÉHO ROZSAHU/CENOVÝ MARKETING</a:t>
            </a:r>
          </a:p>
          <a:p>
            <a:pPr marL="0" indent="0">
              <a:buNone/>
            </a:pPr>
            <a:r>
              <a:rPr lang="cs-CZ" dirty="0"/>
              <a:t>Cenový marketing do 70 kalendářních dnů od registrace žádosti na RO SZIF.</a:t>
            </a:r>
          </a:p>
          <a:p>
            <a:pPr marL="0" indent="0">
              <a:buNone/>
            </a:pPr>
            <a:r>
              <a:rPr lang="cs-CZ" sz="2100" b="1" dirty="0"/>
              <a:t>VYŠŠÍ ZAKÁZKY – ZAKÁZKY VYŠŠÍ HODNOTY</a:t>
            </a:r>
          </a:p>
          <a:p>
            <a:pPr marL="0" indent="0">
              <a:buNone/>
            </a:pPr>
            <a:r>
              <a:rPr lang="cs-CZ" dirty="0"/>
              <a:t>Řídí se příručkou pro zadávání zakázek SZP</a:t>
            </a:r>
          </a:p>
          <a:p>
            <a:pPr marL="0" indent="0">
              <a:buNone/>
            </a:pPr>
            <a:r>
              <a:rPr lang="cs-CZ" dirty="0"/>
              <a:t> 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80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EFC5D4-27A9-45C9-A70F-4299655F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701488"/>
            <a:ext cx="9520158" cy="1049235"/>
          </a:xfrm>
        </p:spPr>
        <p:txBody>
          <a:bodyPr/>
          <a:lstStyle/>
          <a:p>
            <a:r>
              <a:rPr lang="cs-CZ" dirty="0"/>
              <a:t>Postup podání Žádosti o dotaci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A9EA59-5706-4E3A-B8F1-BC303E753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853753"/>
            <a:ext cx="10657304" cy="454704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Ze svého účtu si žadatel pod příslušnou MAS vygeneruje Žádost o dotaci</a:t>
            </a:r>
          </a:p>
          <a:p>
            <a:r>
              <a:rPr lang="cs-CZ" dirty="0"/>
              <a:t>Vyplněný formulář (včetně příloh) </a:t>
            </a:r>
            <a:r>
              <a:rPr lang="cs-CZ" b="1" dirty="0"/>
              <a:t>žadatel podá přes PORTÁL FARMÁŘE  </a:t>
            </a:r>
          </a:p>
          <a:p>
            <a:pPr marL="0" indent="0">
              <a:buNone/>
            </a:pPr>
            <a:r>
              <a:rPr lang="cs-CZ" dirty="0"/>
              <a:t>    (</a:t>
            </a:r>
            <a:r>
              <a:rPr lang="cs-CZ" dirty="0">
                <a:solidFill>
                  <a:srgbClr val="FF0000"/>
                </a:solidFill>
              </a:rPr>
              <a:t>od </a:t>
            </a:r>
            <a:r>
              <a:rPr lang="cs-CZ" b="1" dirty="0">
                <a:solidFill>
                  <a:srgbClr val="FF0000"/>
                </a:solidFill>
              </a:rPr>
              <a:t>8. 10. 2024</a:t>
            </a:r>
            <a:r>
              <a:rPr lang="cs-CZ" dirty="0">
                <a:solidFill>
                  <a:srgbClr val="FF0000"/>
                </a:solidFill>
              </a:rPr>
              <a:t> do</a:t>
            </a:r>
            <a:r>
              <a:rPr lang="cs-CZ" b="1" dirty="0">
                <a:solidFill>
                  <a:srgbClr val="FF0000"/>
                </a:solidFill>
              </a:rPr>
              <a:t> 22. 11. 2024 - </a:t>
            </a:r>
            <a:r>
              <a:rPr lang="cs-CZ" dirty="0">
                <a:solidFill>
                  <a:srgbClr val="FF0000"/>
                </a:solidFill>
              </a:rPr>
              <a:t>v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termínu příjmu Žádostí</a:t>
            </a:r>
            <a:r>
              <a:rPr lang="cs-CZ" dirty="0"/>
              <a:t>)</a:t>
            </a:r>
          </a:p>
          <a:p>
            <a:r>
              <a:rPr lang="cs-CZ" dirty="0"/>
              <a:t>Přílohy v listinné podobě, které nelze zaslat přes PORTÁL FARMÁŘE, donese žadatel do kanceláře MAS v předem domluveném termínu, MAS vydá písemné potvrzení o převzetí příloh </a:t>
            </a:r>
          </a:p>
          <a:p>
            <a:r>
              <a:rPr lang="cs-CZ" dirty="0">
                <a:solidFill>
                  <a:srgbClr val="FF0000"/>
                </a:solidFill>
              </a:rPr>
              <a:t>Žadatel je povinen v Žádosti o dotaci popsat přidanou hodnotu projektu pro území MAS, uvede prvek přidané hodnoty a blíže jej popíše</a:t>
            </a:r>
          </a:p>
          <a:p>
            <a:r>
              <a:rPr lang="cs-CZ" dirty="0"/>
              <a:t>Žádost je možné nejprve konzultovat s MAS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4E1D3B-CD62-4B2D-A554-2F91B2939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F7D922F-8BC4-4CC8-9F7B-4F73BFBF9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3197945-3777-4254-B689-9AD7527CE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1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877D7DC-B75C-4344-B800-ACAC7BCC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006342"/>
            <a:ext cx="9520158" cy="1049235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Podání Žádosti o dotaci</a:t>
            </a:r>
            <a:br>
              <a:rPr lang="cs-CZ" dirty="0"/>
            </a:br>
            <a:r>
              <a:rPr lang="cs-CZ" sz="3100" dirty="0"/>
              <a:t>Žadatel musí mít vlastní přístup na Portál farmáře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4818CDE3-577D-4016-BD70-34184D795655}"/>
              </a:ext>
            </a:extLst>
          </p:cNvPr>
          <p:cNvSpPr>
            <a:spLocks noGrp="1"/>
          </p:cNvSpPr>
          <p:nvPr/>
        </p:nvSpPr>
        <p:spPr>
          <a:xfrm>
            <a:off x="354409" y="1853753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15845575-2BD4-4721-822F-38C8C0F6C4E4}"/>
              </a:ext>
            </a:extLst>
          </p:cNvPr>
          <p:cNvSpPr>
            <a:spLocks noGrp="1"/>
          </p:cNvSpPr>
          <p:nvPr/>
        </p:nvSpPr>
        <p:spPr>
          <a:xfrm>
            <a:off x="9527657" y="5384773"/>
            <a:ext cx="2427308" cy="552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www.szif.cz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2512138" y="2049269"/>
            <a:ext cx="6933756" cy="4083098"/>
            <a:chOff x="1534696" y="1853753"/>
            <a:chExt cx="6933756" cy="4083098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696" y="1853753"/>
              <a:ext cx="6894075" cy="4083098"/>
            </a:xfrm>
            <a:prstGeom prst="rect">
              <a:avLst/>
            </a:prstGeom>
          </p:spPr>
        </p:pic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97C3BA79-2749-4EE5-A453-6AD26D740371}"/>
                </a:ext>
              </a:extLst>
            </p:cNvPr>
            <p:cNvSpPr/>
            <p:nvPr/>
          </p:nvSpPr>
          <p:spPr>
            <a:xfrm>
              <a:off x="6866154" y="2201815"/>
              <a:ext cx="1602298" cy="5452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3B1F6216-6956-46D6-BA66-6768E1A21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85D0EAF-7306-4998-84ED-B45B25007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164985A-34A2-45AF-9090-100FC69C3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3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F9C3868-CCFF-49C6-ABEA-9866C40BA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49A063D-5224-4286-88BA-4E652A5AD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47B1083-083D-4087-9B7A-B8264A3DA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778EA8B-5155-497C-910A-DB8BED56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8523704" cy="1049235"/>
          </a:xfrm>
        </p:spPr>
        <p:txBody>
          <a:bodyPr/>
          <a:lstStyle/>
          <a:p>
            <a:r>
              <a:rPr lang="cs-CZ" dirty="0"/>
              <a:t>Postup pro žadatele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E9B365B4-D2AF-4A44-8B11-1A0235EBF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08923" y="2016125"/>
            <a:ext cx="4689231" cy="3449638"/>
          </a:xfr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D8FDA689-1CC2-4FAF-BD77-F8C4FE3B0A6F}"/>
              </a:ext>
            </a:extLst>
          </p:cNvPr>
          <p:cNvSpPr/>
          <p:nvPr/>
        </p:nvSpPr>
        <p:spPr>
          <a:xfrm>
            <a:off x="3673231" y="3193305"/>
            <a:ext cx="3352800" cy="14380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06479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2271</TotalTime>
  <Words>591</Words>
  <Application>Microsoft Office PowerPoint</Application>
  <PresentationFormat>Širokoúhlá obrazovka</PresentationFormat>
  <Paragraphs>66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Palatino Linotype</vt:lpstr>
      <vt:lpstr>Times New Roman</vt:lpstr>
      <vt:lpstr>Galerie</vt:lpstr>
      <vt:lpstr>Výzva č. 3 Společná zemědělská politika MAS Česká Kanada o.p.s.</vt:lpstr>
      <vt:lpstr>Základní informace</vt:lpstr>
      <vt:lpstr>Vyhlášená Fiche včetně předpokládané alokace </vt:lpstr>
      <vt:lpstr>Celková alokace na tuto Fichi je  10 000 000 Kč</vt:lpstr>
      <vt:lpstr>Způsobilé výdaje</vt:lpstr>
      <vt:lpstr>Zadávání zakázek</vt:lpstr>
      <vt:lpstr>Postup podání Žádosti o dotaci</vt:lpstr>
      <vt:lpstr>Podání Žádosti o dotaci Žadatel musí mít vlastní přístup na Portál farmáře</vt:lpstr>
      <vt:lpstr>Postup pro žadatele</vt:lpstr>
      <vt:lpstr>Postup pro žadatele</vt:lpstr>
      <vt:lpstr>Postup pro žadatele</vt:lpstr>
      <vt:lpstr>Postup pro žadatele</vt:lpstr>
      <vt:lpstr>Postup pro žadatele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TĚŠÍME SE NA VAŠE PROJEKTOVÉ ZÁMĚRY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výzva PRV MAS Česká Kanada o.p.s.</dc:title>
  <dc:creator>M A</dc:creator>
  <cp:lastModifiedBy>Vilma Szutová</cp:lastModifiedBy>
  <cp:revision>174</cp:revision>
  <cp:lastPrinted>2020-03-25T07:09:11Z</cp:lastPrinted>
  <dcterms:created xsi:type="dcterms:W3CDTF">2018-01-11T07:22:11Z</dcterms:created>
  <dcterms:modified xsi:type="dcterms:W3CDTF">2024-10-15T09:11:33Z</dcterms:modified>
</cp:coreProperties>
</file>