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1"/>
  </p:notesMasterIdLst>
  <p:handoutMasterIdLst>
    <p:handoutMasterId r:id="rId82"/>
  </p:handoutMasterIdLst>
  <p:sldIdLst>
    <p:sldId id="256" r:id="rId2"/>
    <p:sldId id="257" r:id="rId3"/>
    <p:sldId id="258" r:id="rId4"/>
    <p:sldId id="259" r:id="rId5"/>
    <p:sldId id="260" r:id="rId6"/>
    <p:sldId id="261" r:id="rId7"/>
    <p:sldId id="262" r:id="rId8"/>
    <p:sldId id="307" r:id="rId9"/>
    <p:sldId id="329" r:id="rId10"/>
    <p:sldId id="330" r:id="rId11"/>
    <p:sldId id="331" r:id="rId12"/>
    <p:sldId id="332" r:id="rId13"/>
    <p:sldId id="333" r:id="rId14"/>
    <p:sldId id="334" r:id="rId15"/>
    <p:sldId id="263" r:id="rId16"/>
    <p:sldId id="264" r:id="rId17"/>
    <p:sldId id="312" r:id="rId18"/>
    <p:sldId id="309" r:id="rId19"/>
    <p:sldId id="310"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268" r:id="rId36"/>
    <p:sldId id="269" r:id="rId37"/>
    <p:sldId id="270" r:id="rId38"/>
    <p:sldId id="271" r:id="rId39"/>
    <p:sldId id="272" r:id="rId40"/>
    <p:sldId id="273" r:id="rId41"/>
    <p:sldId id="308" r:id="rId42"/>
    <p:sldId id="274" r:id="rId43"/>
    <p:sldId id="275" r:id="rId44"/>
    <p:sldId id="328" r:id="rId45"/>
    <p:sldId id="289" r:id="rId46"/>
    <p:sldId id="276" r:id="rId47"/>
    <p:sldId id="277" r:id="rId48"/>
    <p:sldId id="278" r:id="rId49"/>
    <p:sldId id="279" r:id="rId50"/>
    <p:sldId id="280" r:id="rId51"/>
    <p:sldId id="281" r:id="rId52"/>
    <p:sldId id="282" r:id="rId53"/>
    <p:sldId id="283" r:id="rId54"/>
    <p:sldId id="290" r:id="rId55"/>
    <p:sldId id="291" r:id="rId56"/>
    <p:sldId id="292" r:id="rId57"/>
    <p:sldId id="293" r:id="rId58"/>
    <p:sldId id="294" r:id="rId59"/>
    <p:sldId id="295" r:id="rId60"/>
    <p:sldId id="296" r:id="rId61"/>
    <p:sldId id="301" r:id="rId62"/>
    <p:sldId id="302" r:id="rId63"/>
    <p:sldId id="303" r:id="rId64"/>
    <p:sldId id="335" r:id="rId65"/>
    <p:sldId id="336" r:id="rId66"/>
    <p:sldId id="337" r:id="rId67"/>
    <p:sldId id="338" r:id="rId68"/>
    <p:sldId id="339" r:id="rId69"/>
    <p:sldId id="340" r:id="rId70"/>
    <p:sldId id="342" r:id="rId71"/>
    <p:sldId id="343" r:id="rId72"/>
    <p:sldId id="344" r:id="rId73"/>
    <p:sldId id="304" r:id="rId74"/>
    <p:sldId id="305" r:id="rId75"/>
    <p:sldId id="297" r:id="rId76"/>
    <p:sldId id="300" r:id="rId77"/>
    <p:sldId id="298" r:id="rId78"/>
    <p:sldId id="306" r:id="rId79"/>
    <p:sldId id="299" r:id="rId8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2838" autoAdjust="0"/>
  </p:normalViewPr>
  <p:slideViewPr>
    <p:cSldViewPr snapToGrid="0">
      <p:cViewPr varScale="1">
        <p:scale>
          <a:sx n="77" d="100"/>
          <a:sy n="77" d="100"/>
        </p:scale>
        <p:origin x="45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9EA7E8B-C0A4-4022-A39A-2EC01AA06329}" type="datetimeFigureOut">
              <a:rPr lang="cs-CZ" smtClean="0"/>
              <a:t>5.6.2019</a:t>
            </a:fld>
            <a:endParaRPr lang="cs-CZ"/>
          </a:p>
        </p:txBody>
      </p:sp>
      <p:sp>
        <p:nvSpPr>
          <p:cNvPr id="4" name="Zástupný symbol pro zápatí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AC5183C-8CEE-4292-9989-A50D62F03AA8}" type="slidenum">
              <a:rPr lang="cs-CZ" smtClean="0"/>
              <a:t>‹#›</a:t>
            </a:fld>
            <a:endParaRPr lang="cs-CZ"/>
          </a:p>
        </p:txBody>
      </p:sp>
    </p:spTree>
    <p:extLst>
      <p:ext uri="{BB962C8B-B14F-4D97-AF65-F5344CB8AC3E}">
        <p14:creationId xmlns:p14="http://schemas.microsoft.com/office/powerpoint/2010/main" val="275001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3B70AF2-C226-4A45-820F-4AF00BFAE6FC}" type="datetimeFigureOut">
              <a:rPr lang="cs-CZ" smtClean="0"/>
              <a:t>5.6.2019</a:t>
            </a:fld>
            <a:endParaRPr lang="cs-CZ"/>
          </a:p>
        </p:txBody>
      </p:sp>
      <p:sp>
        <p:nvSpPr>
          <p:cNvPr id="4" name="Zástupný symbol pro obrázek snímku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560AD1D-4FB3-40E8-B420-E954755B7847}" type="slidenum">
              <a:rPr lang="cs-CZ" smtClean="0"/>
              <a:t>‹#›</a:t>
            </a:fld>
            <a:endParaRPr lang="cs-CZ"/>
          </a:p>
        </p:txBody>
      </p:sp>
    </p:spTree>
    <p:extLst>
      <p:ext uri="{BB962C8B-B14F-4D97-AF65-F5344CB8AC3E}">
        <p14:creationId xmlns:p14="http://schemas.microsoft.com/office/powerpoint/2010/main" val="373828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560AD1D-4FB3-40E8-B420-E954755B7847}" type="slidenum">
              <a:rPr lang="cs-CZ" smtClean="0"/>
              <a:t>45</a:t>
            </a:fld>
            <a:endParaRPr lang="cs-CZ"/>
          </a:p>
        </p:txBody>
      </p:sp>
    </p:spTree>
    <p:extLst>
      <p:ext uri="{BB962C8B-B14F-4D97-AF65-F5344CB8AC3E}">
        <p14:creationId xmlns:p14="http://schemas.microsoft.com/office/powerpoint/2010/main" val="358831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32895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88939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5780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359441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81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3338336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147240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329596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86086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A678516-0C34-4F36-BB63-B57D509ECAA0}" type="datetimeFigureOut">
              <a:rPr lang="cs-CZ" smtClean="0"/>
              <a:t>5.6.2019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58980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678516-0C34-4F36-BB63-B57D509ECAA0}" type="datetimeFigureOut">
              <a:rPr lang="cs-CZ" smtClean="0"/>
              <a:t>5.6.2019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29973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A678516-0C34-4F36-BB63-B57D509ECAA0}" type="datetimeFigureOut">
              <a:rPr lang="cs-CZ" smtClean="0"/>
              <a:t>5.6.2019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47608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A678516-0C34-4F36-BB63-B57D509ECAA0}" type="datetimeFigureOut">
              <a:rPr lang="cs-CZ" smtClean="0"/>
              <a:t>5.6.2019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76442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78516-0C34-4F36-BB63-B57D509ECAA0}" type="datetimeFigureOut">
              <a:rPr lang="cs-CZ" smtClean="0"/>
              <a:t>5.6.2019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267191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9A678516-0C34-4F36-BB63-B57D509ECAA0}" type="datetimeFigureOut">
              <a:rPr lang="cs-CZ" smtClean="0"/>
              <a:t>5.6.2019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412834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9A678516-0C34-4F36-BB63-B57D509ECAA0}" type="datetimeFigureOut">
              <a:rPr lang="cs-CZ" smtClean="0"/>
              <a:t>5.6.2019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AA916EC-DFDB-446A-8C10-D363F014D5A1}" type="slidenum">
              <a:rPr lang="cs-CZ" smtClean="0"/>
              <a:t>‹#›</a:t>
            </a:fld>
            <a:endParaRPr lang="cs-CZ"/>
          </a:p>
        </p:txBody>
      </p:sp>
    </p:spTree>
    <p:extLst>
      <p:ext uri="{BB962C8B-B14F-4D97-AF65-F5344CB8AC3E}">
        <p14:creationId xmlns:p14="http://schemas.microsoft.com/office/powerpoint/2010/main" val="324837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678516-0C34-4F36-BB63-B57D509ECAA0}" type="datetimeFigureOut">
              <a:rPr lang="cs-CZ" smtClean="0"/>
              <a:t>5.6.2019</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A916EC-DFDB-446A-8C10-D363F014D5A1}" type="slidenum">
              <a:rPr lang="cs-CZ" smtClean="0"/>
              <a:t>‹#›</a:t>
            </a:fld>
            <a:endParaRPr lang="cs-CZ"/>
          </a:p>
        </p:txBody>
      </p:sp>
    </p:spTree>
    <p:extLst>
      <p:ext uri="{BB962C8B-B14F-4D97-AF65-F5344CB8AC3E}">
        <p14:creationId xmlns:p14="http://schemas.microsoft.com/office/powerpoint/2010/main" val="3722746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2" Type="http://schemas.openxmlformats.org/officeDocument/2006/relationships/hyperlink" Target="https://www.esfcr.cz/detail-clanku/-/asset_publisher/BBFAoaudKGfE/content/sablony-pro-vytvoreni-nastroju-povinne-publi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 Id="rId5" Type="http://schemas.openxmlformats.org/officeDocument/2006/relationships/hyperlink" Target="https://www.esfcr.cz/prirucka-pro-hodnotitele-opz" TargetMode="External"/><Relationship Id="rId4" Type="http://schemas.openxmlformats.org/officeDocument/2006/relationships/hyperlink" Target="https://www.esfcr.cz/dokumenty-opz"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dirty="0"/>
              <a:t>Výzva MAS č. 1 z OPZ:</a:t>
            </a:r>
            <a:br>
              <a:rPr lang="cs-CZ" dirty="0"/>
            </a:br>
            <a:br>
              <a:rPr lang="cs-CZ" dirty="0"/>
            </a:br>
            <a:r>
              <a:rPr lang="cs-CZ" dirty="0"/>
              <a:t>Zaměstnanost </a:t>
            </a:r>
          </a:p>
        </p:txBody>
      </p:sp>
      <p:sp>
        <p:nvSpPr>
          <p:cNvPr id="3" name="Podnadpis 2"/>
          <p:cNvSpPr>
            <a:spLocks noGrp="1"/>
          </p:cNvSpPr>
          <p:nvPr>
            <p:ph type="subTitle" idx="1"/>
          </p:nvPr>
        </p:nvSpPr>
        <p:spPr/>
        <p:txBody>
          <a:bodyPr>
            <a:normAutofit fontScale="25000" lnSpcReduction="20000"/>
          </a:bodyPr>
          <a:lstStyle/>
          <a:p>
            <a:endParaRPr lang="cs-CZ" dirty="0"/>
          </a:p>
          <a:p>
            <a:pPr algn="l"/>
            <a:endParaRPr lang="cs-CZ" sz="7200" b="1" dirty="0">
              <a:solidFill>
                <a:schemeClr val="tx1"/>
              </a:solidFill>
            </a:endParaRPr>
          </a:p>
          <a:p>
            <a:pPr algn="l"/>
            <a:endParaRPr lang="cs-CZ" sz="7200" b="1" dirty="0">
              <a:solidFill>
                <a:schemeClr val="tx1"/>
              </a:solidFill>
            </a:endParaRPr>
          </a:p>
          <a:p>
            <a:pPr algn="l"/>
            <a:r>
              <a:rPr lang="cs-CZ" sz="7200" b="1" dirty="0">
                <a:solidFill>
                  <a:schemeClr val="tx1"/>
                </a:solidFill>
              </a:rPr>
              <a:t>Seminář pro příjemce</a:t>
            </a:r>
          </a:p>
          <a:p>
            <a:r>
              <a:rPr lang="cs-CZ" sz="7200" b="1">
                <a:solidFill>
                  <a:schemeClr val="tx1"/>
                </a:solidFill>
              </a:rPr>
              <a:t>8.2.2018 </a:t>
            </a:r>
            <a:r>
              <a:rPr lang="cs-CZ" sz="7200" b="1" dirty="0">
                <a:solidFill>
                  <a:schemeClr val="tx1"/>
                </a:solidFill>
              </a:rPr>
              <a:t>Jindřichův Hradec</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415" y="195429"/>
            <a:ext cx="6746240" cy="1112209"/>
          </a:xfrm>
          <a:prstGeom prst="rect">
            <a:avLst/>
          </a:prstGeom>
        </p:spPr>
      </p:pic>
      <p:grpSp>
        <p:nvGrpSpPr>
          <p:cNvPr id="4" name="Group 2">
            <a:extLst>
              <a:ext uri="{FF2B5EF4-FFF2-40B4-BE49-F238E27FC236}">
                <a16:creationId xmlns:a16="http://schemas.microsoft.com/office/drawing/2014/main" id="{2B3F8011-0B5D-445A-9AD9-B31B846CDD0E}"/>
              </a:ext>
            </a:extLst>
          </p:cNvPr>
          <p:cNvGrpSpPr>
            <a:grpSpLocks/>
          </p:cNvGrpSpPr>
          <p:nvPr/>
        </p:nvGrpSpPr>
        <p:grpSpPr bwMode="auto">
          <a:xfrm>
            <a:off x="2287988" y="5618649"/>
            <a:ext cx="838835" cy="777817"/>
            <a:chOff x="9302" y="708"/>
            <a:chExt cx="656" cy="681"/>
          </a:xfrm>
        </p:grpSpPr>
        <p:pic>
          <p:nvPicPr>
            <p:cNvPr id="1027" name="Picture 3">
              <a:extLst>
                <a:ext uri="{FF2B5EF4-FFF2-40B4-BE49-F238E27FC236}">
                  <a16:creationId xmlns:a16="http://schemas.microsoft.com/office/drawing/2014/main" id="{FB716334-6A41-4877-9B05-806B4443F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4F800-7447-4353-83A5-E3F54223F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555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Přímé náklady</a:t>
            </a:r>
          </a:p>
        </p:txBody>
      </p:sp>
      <p:sp>
        <p:nvSpPr>
          <p:cNvPr id="3" name="Zástupný symbol pro obsah 2"/>
          <p:cNvSpPr>
            <a:spLocks noGrp="1"/>
          </p:cNvSpPr>
          <p:nvPr>
            <p:ph idx="1"/>
          </p:nvPr>
        </p:nvSpPr>
        <p:spPr>
          <a:xfrm>
            <a:off x="677334" y="1930400"/>
            <a:ext cx="9177866" cy="4450079"/>
          </a:xfrm>
        </p:spPr>
        <p:txBody>
          <a:bodyPr>
            <a:normAutofit/>
          </a:bodyPr>
          <a:lstStyle/>
          <a:p>
            <a:pPr marL="0" indent="0">
              <a:buNone/>
            </a:pPr>
            <a:r>
              <a:rPr lang="cs-CZ" sz="2800" b="1" dirty="0">
                <a:solidFill>
                  <a:schemeClr val="tx1"/>
                </a:solidFill>
              </a:rPr>
              <a:t>Zařízení a vybavení a nákup spotřebního materiálu</a:t>
            </a:r>
          </a:p>
          <a:p>
            <a:pPr marL="0" indent="0">
              <a:buNone/>
            </a:pPr>
            <a:endParaRPr lang="cs-CZ" sz="2800" b="1" dirty="0">
              <a:solidFill>
                <a:schemeClr val="tx1"/>
              </a:solidFill>
            </a:endParaRPr>
          </a:p>
          <a:p>
            <a:r>
              <a:rPr lang="cs-CZ" sz="2000" dirty="0">
                <a:solidFill>
                  <a:schemeClr val="tx1"/>
                </a:solidFill>
              </a:rPr>
              <a:t>Investiční výdaje – odpisovaný hmotný majetek (pořizovací cena vyšší než 40 tis. Kč) a nehmotný majetek (pořizovací cena vyšší než 60 tis. Kč), lze pořizovat i část investičního výdaje</a:t>
            </a:r>
          </a:p>
          <a:p>
            <a:r>
              <a:rPr lang="cs-CZ" sz="2000" dirty="0">
                <a:solidFill>
                  <a:schemeClr val="tx1"/>
                </a:solidFill>
              </a:rPr>
              <a:t>Neinvestiční výdaje – neodpisovaný hmotný (pořizovací cena nižší než 40 tis. Kč) a nehmotný majetek (pořizovací cena nižší než 60 tis. Kč)</a:t>
            </a:r>
          </a:p>
          <a:p>
            <a:r>
              <a:rPr lang="cs-CZ" sz="2000" dirty="0">
                <a:solidFill>
                  <a:schemeClr val="tx1"/>
                </a:solidFill>
              </a:rPr>
              <a:t>U nákupu vybavení pro realizační tým např. PC, lze do nákladů uvést pouze 1 ks na 1 úvazek, pokud je úvazek nižší, lze uplatnit pouze část PC vztahující se k danému úvazku (např. 0,3 úvazek = 0,3 ceny počítače)</a:t>
            </a:r>
          </a:p>
        </p:txBody>
      </p:sp>
    </p:spTree>
    <p:extLst>
      <p:ext uri="{BB962C8B-B14F-4D97-AF65-F5344CB8AC3E}">
        <p14:creationId xmlns:p14="http://schemas.microsoft.com/office/powerpoint/2010/main" val="282701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Přímé náklady</a:t>
            </a:r>
          </a:p>
        </p:txBody>
      </p:sp>
      <p:sp>
        <p:nvSpPr>
          <p:cNvPr id="3" name="Zástupný symbol pro obsah 2"/>
          <p:cNvSpPr>
            <a:spLocks noGrp="1"/>
          </p:cNvSpPr>
          <p:nvPr>
            <p:ph idx="1"/>
          </p:nvPr>
        </p:nvSpPr>
        <p:spPr>
          <a:xfrm>
            <a:off x="677334" y="2336799"/>
            <a:ext cx="9177866" cy="3704563"/>
          </a:xfrm>
        </p:spPr>
        <p:txBody>
          <a:bodyPr>
            <a:normAutofit/>
          </a:bodyPr>
          <a:lstStyle/>
          <a:p>
            <a:pPr marL="0" indent="0">
              <a:buNone/>
            </a:pPr>
            <a:r>
              <a:rPr lang="cs-CZ" sz="2800" b="1" dirty="0">
                <a:solidFill>
                  <a:schemeClr val="tx1"/>
                </a:solidFill>
              </a:rPr>
              <a:t>Nákup služeb</a:t>
            </a:r>
          </a:p>
          <a:p>
            <a:pPr marL="0" indent="0">
              <a:buNone/>
            </a:pPr>
            <a:endParaRPr lang="cs-CZ" dirty="0"/>
          </a:p>
          <a:p>
            <a:r>
              <a:rPr lang="cs-CZ" dirty="0">
                <a:solidFill>
                  <a:schemeClr val="tx1"/>
                </a:solidFill>
              </a:rPr>
              <a:t>Dodání služby musí být nezbytné k realizaci projektu a musí vytvářet novou hodnotu </a:t>
            </a:r>
          </a:p>
          <a:p>
            <a:r>
              <a:rPr lang="cs-CZ" dirty="0">
                <a:solidFill>
                  <a:schemeClr val="tx1"/>
                </a:solidFill>
              </a:rPr>
              <a:t>zpracování analýz, průzkumů, studií </a:t>
            </a:r>
          </a:p>
          <a:p>
            <a:r>
              <a:rPr lang="cs-CZ" dirty="0">
                <a:solidFill>
                  <a:schemeClr val="tx1"/>
                </a:solidFill>
              </a:rPr>
              <a:t>lektorské služby </a:t>
            </a:r>
          </a:p>
          <a:p>
            <a:r>
              <a:rPr lang="cs-CZ" dirty="0">
                <a:solidFill>
                  <a:schemeClr val="tx1"/>
                </a:solidFill>
              </a:rPr>
              <a:t>školení a kurzy </a:t>
            </a:r>
          </a:p>
          <a:p>
            <a:r>
              <a:rPr lang="cs-CZ" dirty="0">
                <a:solidFill>
                  <a:schemeClr val="tx1"/>
                </a:solidFill>
              </a:rPr>
              <a:t>vytvoření nových publikací, školicích materiálů nebo manuálů, CD/DVD… </a:t>
            </a:r>
          </a:p>
          <a:p>
            <a:r>
              <a:rPr lang="cs-CZ" dirty="0">
                <a:solidFill>
                  <a:schemeClr val="tx1"/>
                </a:solidFill>
              </a:rPr>
              <a:t>pronájem prostor pro práci s CS (např. pronájem učebny) </a:t>
            </a:r>
          </a:p>
        </p:txBody>
      </p:sp>
    </p:spTree>
    <p:extLst>
      <p:ext uri="{BB962C8B-B14F-4D97-AF65-F5344CB8AC3E}">
        <p14:creationId xmlns:p14="http://schemas.microsoft.com/office/powerpoint/2010/main" val="410481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3000" dirty="0"/>
              <a:t>Přímé náklady</a:t>
            </a:r>
          </a:p>
        </p:txBody>
      </p:sp>
      <p:sp>
        <p:nvSpPr>
          <p:cNvPr id="3" name="Zástupný symbol pro obsah 2"/>
          <p:cNvSpPr>
            <a:spLocks noGrp="1"/>
          </p:cNvSpPr>
          <p:nvPr>
            <p:ph idx="1"/>
          </p:nvPr>
        </p:nvSpPr>
        <p:spPr>
          <a:xfrm>
            <a:off x="677334" y="2225039"/>
            <a:ext cx="9177866" cy="4257041"/>
          </a:xfrm>
        </p:spPr>
        <p:txBody>
          <a:bodyPr>
            <a:normAutofit/>
          </a:bodyPr>
          <a:lstStyle/>
          <a:p>
            <a:pPr marL="0" indent="0">
              <a:buNone/>
            </a:pPr>
            <a:r>
              <a:rPr lang="cs-CZ" sz="2800" b="1" dirty="0">
                <a:solidFill>
                  <a:schemeClr val="tx1"/>
                </a:solidFill>
              </a:rPr>
              <a:t>Drobné stavební úpravy (do 40 tis. Kč)</a:t>
            </a:r>
          </a:p>
          <a:p>
            <a:pPr marL="0" indent="0">
              <a:buNone/>
            </a:pPr>
            <a:endParaRPr lang="cs-CZ" sz="2800" b="1" dirty="0">
              <a:solidFill>
                <a:schemeClr val="tx1"/>
              </a:solidFill>
            </a:endParaRPr>
          </a:p>
          <a:p>
            <a:r>
              <a:rPr lang="cs-CZ" sz="2000" dirty="0">
                <a:solidFill>
                  <a:schemeClr val="tx1"/>
                </a:solidFill>
              </a:rPr>
              <a:t>Výdaje na drobné stavební úpravy jsou způsobilé pouze tehdy, pokud cena všech dokončených stavebních úprav v jednom zdaňovacím období nepřesáhne v úhrnu 40.000 Kč na každou jednotlivou účetní položku majetku</a:t>
            </a:r>
          </a:p>
          <a:p>
            <a:r>
              <a:rPr lang="cs-CZ" sz="2000" dirty="0">
                <a:solidFill>
                  <a:schemeClr val="tx1"/>
                </a:solidFill>
              </a:rPr>
              <a:t>Drobná stavební úprava prostoru vymezenému na realizaci dané aktivity z daného projektu</a:t>
            </a:r>
          </a:p>
        </p:txBody>
      </p:sp>
    </p:spTree>
    <p:extLst>
      <p:ext uri="{BB962C8B-B14F-4D97-AF65-F5344CB8AC3E}">
        <p14:creationId xmlns:p14="http://schemas.microsoft.com/office/powerpoint/2010/main" val="408241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Představení výzvy</a:t>
            </a:r>
            <a:br>
              <a:rPr lang="cs-CZ" dirty="0"/>
            </a:br>
            <a:r>
              <a:rPr lang="cs-CZ" dirty="0"/>
              <a:t>- Nepřímé náklady kap. 6.4.15 – 6.4.16 Specifická pravidla pro žadatele</a:t>
            </a:r>
          </a:p>
        </p:txBody>
      </p:sp>
      <p:sp>
        <p:nvSpPr>
          <p:cNvPr id="3" name="Zástupný symbol pro obsah 2"/>
          <p:cNvSpPr>
            <a:spLocks noGrp="1"/>
          </p:cNvSpPr>
          <p:nvPr>
            <p:ph idx="1"/>
          </p:nvPr>
        </p:nvSpPr>
        <p:spPr>
          <a:xfrm>
            <a:off x="677334" y="2275840"/>
            <a:ext cx="9106746" cy="4378960"/>
          </a:xfrm>
        </p:spPr>
        <p:txBody>
          <a:bodyPr>
            <a:normAutofit lnSpcReduction="10000"/>
          </a:bodyPr>
          <a:lstStyle/>
          <a:p>
            <a:r>
              <a:rPr lang="cs-CZ" sz="2000" b="1" dirty="0">
                <a:solidFill>
                  <a:schemeClr val="tx1"/>
                </a:solidFill>
              </a:rPr>
              <a:t>Nepřímé náklady mohou dosahovat maximálně 25 % přímých způsobilých nákladů projektu. Mezi nepřímé náklady patří následující položky: </a:t>
            </a:r>
          </a:p>
          <a:p>
            <a:pPr marL="0" indent="0">
              <a:buNone/>
            </a:pPr>
            <a:endParaRPr lang="cs-CZ" sz="2000" b="1" dirty="0">
              <a:solidFill>
                <a:schemeClr val="tx1"/>
              </a:solidFill>
            </a:endParaRPr>
          </a:p>
          <a:p>
            <a:r>
              <a:rPr lang="cs-CZ" sz="1700" dirty="0">
                <a:solidFill>
                  <a:schemeClr val="tx1"/>
                </a:solidFill>
              </a:rPr>
              <a:t>Administrativa, řízení projektu (vč. finančního), účetnictví, personalistika, komunikační a informační opatření (publicita projektu), občerstvení a stravování a podpůrné procesy pro provoz projektu </a:t>
            </a:r>
          </a:p>
          <a:p>
            <a:r>
              <a:rPr lang="cs-CZ" sz="1700" dirty="0">
                <a:solidFill>
                  <a:schemeClr val="tx1"/>
                </a:solidFill>
              </a:rPr>
              <a:t>Cestovní náhrady spojené s pracovními cestami realizačního týmu </a:t>
            </a:r>
          </a:p>
          <a:p>
            <a:r>
              <a:rPr lang="cs-CZ" sz="1700" dirty="0">
                <a:solidFill>
                  <a:schemeClr val="tx1"/>
                </a:solidFill>
              </a:rPr>
              <a:t>Spotřební materiál, zařízení a vybavení (papíry, kancelářský materiál, čistící prostředky, zařízení a vybavení realizačního týmu, jejichž osobní náklady jsou hrazeny z NN) </a:t>
            </a:r>
          </a:p>
          <a:p>
            <a:r>
              <a:rPr lang="cs-CZ" sz="1700" dirty="0">
                <a:solidFill>
                  <a:schemeClr val="tx1"/>
                </a:solidFill>
              </a:rPr>
              <a:t>Prostory pro realizaci projektu (využívané pro administraci projektu, energie, vodné, stočné)</a:t>
            </a:r>
          </a:p>
          <a:p>
            <a:r>
              <a:rPr lang="cs-CZ" sz="1700" dirty="0">
                <a:solidFill>
                  <a:schemeClr val="tx1"/>
                </a:solidFill>
              </a:rPr>
              <a:t>Ostatní provozní výdaje (např. internet, telefon, poštovné, bankovní poplatky, pojistné smlouvy, správní poplatky, které nemají přímou vazbu na práci s CS</a:t>
            </a:r>
          </a:p>
        </p:txBody>
      </p:sp>
    </p:spTree>
    <p:extLst>
      <p:ext uri="{BB962C8B-B14F-4D97-AF65-F5344CB8AC3E}">
        <p14:creationId xmlns:p14="http://schemas.microsoft.com/office/powerpoint/2010/main" val="2429134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Představení výzvy</a:t>
            </a:r>
            <a:br>
              <a:rPr lang="cs-CZ" dirty="0"/>
            </a:br>
            <a:r>
              <a:rPr lang="cs-CZ" dirty="0"/>
              <a:t>- </a:t>
            </a:r>
            <a:r>
              <a:rPr lang="cs-CZ" sz="3000" dirty="0"/>
              <a:t>Velikost nepřímých nákladů</a:t>
            </a:r>
          </a:p>
        </p:txBody>
      </p:sp>
      <p:sp>
        <p:nvSpPr>
          <p:cNvPr id="3" name="Zástupný symbol pro obsah 2"/>
          <p:cNvSpPr>
            <a:spLocks noGrp="1"/>
          </p:cNvSpPr>
          <p:nvPr>
            <p:ph idx="1"/>
          </p:nvPr>
        </p:nvSpPr>
        <p:spPr/>
        <p:txBody>
          <a:bodyPr/>
          <a:lstStyle/>
          <a:p>
            <a:r>
              <a:rPr lang="cs-CZ" dirty="0">
                <a:solidFill>
                  <a:schemeClr val="tx1"/>
                </a:solidFill>
              </a:rPr>
              <a:t>Nepřímé náklady mohou dosahovat maximálně 25 % přímých způsobilých nákladů projektu</a:t>
            </a:r>
            <a:endParaRPr lang="cs-CZ" dirty="0"/>
          </a:p>
          <a:p>
            <a:pPr marL="0" indent="0">
              <a:buNone/>
            </a:pPr>
            <a:endParaRPr lang="cs-CZ" dirty="0"/>
          </a:p>
        </p:txBody>
      </p:sp>
      <p:graphicFrame>
        <p:nvGraphicFramePr>
          <p:cNvPr id="8" name="Tabulka 7"/>
          <p:cNvGraphicFramePr>
            <a:graphicFrameLocks noGrp="1"/>
          </p:cNvGraphicFramePr>
          <p:nvPr/>
        </p:nvGraphicFramePr>
        <p:xfrm>
          <a:off x="677334" y="3017520"/>
          <a:ext cx="8273626" cy="3716430"/>
        </p:xfrm>
        <a:graphic>
          <a:graphicData uri="http://schemas.openxmlformats.org/drawingml/2006/table">
            <a:tbl>
              <a:tblPr firstRow="1" firstCol="1" bandRow="1">
                <a:tableStyleId>{5C22544A-7EE6-4342-B048-85BDC9FD1C3A}</a:tableStyleId>
              </a:tblPr>
              <a:tblGrid>
                <a:gridCol w="4027539">
                  <a:extLst>
                    <a:ext uri="{9D8B030D-6E8A-4147-A177-3AD203B41FA5}">
                      <a16:colId xmlns:a16="http://schemas.microsoft.com/office/drawing/2014/main" val="1436548706"/>
                    </a:ext>
                  </a:extLst>
                </a:gridCol>
                <a:gridCol w="4246087">
                  <a:extLst>
                    <a:ext uri="{9D8B030D-6E8A-4147-A177-3AD203B41FA5}">
                      <a16:colId xmlns:a16="http://schemas.microsoft.com/office/drawing/2014/main" val="1999207315"/>
                    </a:ext>
                  </a:extLst>
                </a:gridCol>
              </a:tblGrid>
              <a:tr h="1286285">
                <a:tc>
                  <a:txBody>
                    <a:bodyPr/>
                    <a:lstStyle/>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Podíl nákupu služeb na</a:t>
                      </a:r>
                    </a:p>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celkových přímých způsobilých</a:t>
                      </a:r>
                    </a:p>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nákladech projektu</a:t>
                      </a:r>
                    </a:p>
                  </a:txBody>
                  <a:tcPr marL="68580" marR="68580" marT="0" marB="0"/>
                </a:tc>
                <a:tc>
                  <a:txBody>
                    <a:bodyPr/>
                    <a:lstStyle/>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Snížení podílu nepřímých</a:t>
                      </a:r>
                    </a:p>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nákladů oproti výše uvedenému</a:t>
                      </a:r>
                    </a:p>
                    <a:p>
                      <a:pPr marL="0" algn="ctr" defTabSz="457200" rtl="0" eaLnBrk="1" latinLnBrk="0" hangingPunct="1">
                        <a:lnSpc>
                          <a:spcPct val="115000"/>
                        </a:lnSpc>
                        <a:spcAft>
                          <a:spcPts val="600"/>
                        </a:spcAft>
                      </a:pPr>
                      <a:r>
                        <a:rPr lang="cs-CZ" sz="1800" b="1" i="0" u="none" strike="noStrike" kern="1200" baseline="0" dirty="0">
                          <a:solidFill>
                            <a:schemeClr val="bg1"/>
                          </a:solidFill>
                          <a:latin typeface="+mn-lt"/>
                          <a:ea typeface="+mn-ea"/>
                          <a:cs typeface="+mn-cs"/>
                        </a:rPr>
                        <a:t>procentu (25%)</a:t>
                      </a:r>
                    </a:p>
                  </a:txBody>
                  <a:tcPr marL="68580" marR="68580" marT="0" marB="0"/>
                </a:tc>
                <a:extLst>
                  <a:ext uri="{0D108BD9-81ED-4DB2-BD59-A6C34878D82A}">
                    <a16:rowId xmlns:a16="http://schemas.microsoft.com/office/drawing/2014/main" val="715306067"/>
                  </a:ext>
                </a:extLst>
              </a:tr>
              <a:tr h="750725">
                <a:tc>
                  <a:txBody>
                    <a:bodyPr/>
                    <a:lstStyle/>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Do 60 % včetně</a:t>
                      </a:r>
                    </a:p>
                  </a:txBody>
                  <a:tcPr marL="68580" marR="68580" marT="0" marB="0">
                    <a:solidFill>
                      <a:schemeClr val="accent2">
                        <a:lumMod val="40000"/>
                        <a:lumOff val="60000"/>
                      </a:schemeClr>
                    </a:solidFill>
                  </a:tcPr>
                </a:tc>
                <a:tc>
                  <a:txBody>
                    <a:bodyPr/>
                    <a:lstStyle/>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25 %</a:t>
                      </a:r>
                    </a:p>
                  </a:txBody>
                  <a:tcPr marL="68580" marR="68580" marT="0" marB="0">
                    <a:solidFill>
                      <a:schemeClr val="accent2">
                        <a:lumMod val="40000"/>
                        <a:lumOff val="60000"/>
                      </a:schemeClr>
                    </a:solidFill>
                  </a:tcPr>
                </a:tc>
                <a:extLst>
                  <a:ext uri="{0D108BD9-81ED-4DB2-BD59-A6C34878D82A}">
                    <a16:rowId xmlns:a16="http://schemas.microsoft.com/office/drawing/2014/main" val="1891910518"/>
                  </a:ext>
                </a:extLst>
              </a:tr>
              <a:tr h="839710">
                <a:tc>
                  <a:txBody>
                    <a:bodyPr/>
                    <a:lstStyle/>
                    <a:p>
                      <a:pPr marL="0" algn="ctr" defTabSz="457200" rtl="0" eaLnBrk="1" latinLnBrk="0" hangingPunct="1">
                        <a:lnSpc>
                          <a:spcPct val="115000"/>
                        </a:lnSpc>
                        <a:spcAft>
                          <a:spcPts val="600"/>
                        </a:spcAft>
                      </a:pPr>
                      <a:r>
                        <a:rPr lang="pt-BR" sz="1800" b="0" i="0" u="none" strike="noStrike" kern="1200" baseline="0" dirty="0">
                          <a:solidFill>
                            <a:schemeClr val="dk1"/>
                          </a:solidFill>
                          <a:latin typeface="+mn-lt"/>
                          <a:ea typeface="+mn-ea"/>
                          <a:cs typeface="+mn-cs"/>
                        </a:rPr>
                        <a:t>Více než 60 % a méně než 90 %</a:t>
                      </a:r>
                      <a:endParaRPr lang="cs-CZ" sz="1800" b="0" i="0" u="none" strike="noStrike" kern="1200" baseline="0" dirty="0">
                        <a:solidFill>
                          <a:schemeClr val="dk1"/>
                        </a:solidFill>
                        <a:latin typeface="+mn-lt"/>
                        <a:ea typeface="+mn-ea"/>
                        <a:cs typeface="+mn-cs"/>
                      </a:endParaRPr>
                    </a:p>
                  </a:txBody>
                  <a:tcPr marL="68580" marR="68580" marT="0" marB="0">
                    <a:solidFill>
                      <a:schemeClr val="accent2">
                        <a:lumMod val="20000"/>
                        <a:lumOff val="80000"/>
                      </a:schemeClr>
                    </a:solidFill>
                  </a:tcPr>
                </a:tc>
                <a:tc>
                  <a:txBody>
                    <a:bodyPr/>
                    <a:lstStyle/>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Snížení na 3/5 (60 %) základního</a:t>
                      </a:r>
                    </a:p>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podílu na 15 %</a:t>
                      </a:r>
                    </a:p>
                  </a:txBody>
                  <a:tcPr marL="68580" marR="68580" marT="0" marB="0">
                    <a:solidFill>
                      <a:schemeClr val="accent2">
                        <a:lumMod val="20000"/>
                        <a:lumOff val="80000"/>
                      </a:schemeClr>
                    </a:solidFill>
                  </a:tcPr>
                </a:tc>
                <a:extLst>
                  <a:ext uri="{0D108BD9-81ED-4DB2-BD59-A6C34878D82A}">
                    <a16:rowId xmlns:a16="http://schemas.microsoft.com/office/drawing/2014/main" val="2286729354"/>
                  </a:ext>
                </a:extLst>
              </a:tr>
              <a:tr h="839710">
                <a:tc>
                  <a:txBody>
                    <a:bodyPr/>
                    <a:lstStyle/>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90 % a výše</a:t>
                      </a:r>
                    </a:p>
                  </a:txBody>
                  <a:tcPr marL="68580" marR="68580" marT="0" marB="0">
                    <a:solidFill>
                      <a:schemeClr val="accent2">
                        <a:lumMod val="40000"/>
                        <a:lumOff val="60000"/>
                      </a:schemeClr>
                    </a:solidFill>
                  </a:tcPr>
                </a:tc>
                <a:tc>
                  <a:txBody>
                    <a:bodyPr/>
                    <a:lstStyle/>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Snížení na 1/5 (20 %) základního</a:t>
                      </a:r>
                    </a:p>
                    <a:p>
                      <a:pPr marL="0" algn="ctr" defTabSz="457200" rtl="0" eaLnBrk="1" latinLnBrk="0" hangingPunct="1">
                        <a:lnSpc>
                          <a:spcPct val="115000"/>
                        </a:lnSpc>
                        <a:spcAft>
                          <a:spcPts val="600"/>
                        </a:spcAft>
                      </a:pPr>
                      <a:r>
                        <a:rPr lang="cs-CZ" sz="1800" b="0" i="0" u="none" strike="noStrike" kern="1200" baseline="0" dirty="0">
                          <a:solidFill>
                            <a:schemeClr val="dk1"/>
                          </a:solidFill>
                          <a:latin typeface="+mn-lt"/>
                          <a:ea typeface="+mn-ea"/>
                          <a:cs typeface="+mn-cs"/>
                        </a:rPr>
                        <a:t>podílu, tj. 5 %</a:t>
                      </a:r>
                    </a:p>
                  </a:txBody>
                  <a:tcPr marL="68580" marR="68580" marT="0" marB="0">
                    <a:solidFill>
                      <a:schemeClr val="accent2">
                        <a:lumMod val="40000"/>
                        <a:lumOff val="60000"/>
                      </a:schemeClr>
                    </a:solidFill>
                  </a:tcPr>
                </a:tc>
                <a:extLst>
                  <a:ext uri="{0D108BD9-81ED-4DB2-BD59-A6C34878D82A}">
                    <a16:rowId xmlns:a16="http://schemas.microsoft.com/office/drawing/2014/main" val="1691926124"/>
                  </a:ext>
                </a:extLst>
              </a:tr>
            </a:tbl>
          </a:graphicData>
        </a:graphic>
      </p:graphicFrame>
      <p:sp>
        <p:nvSpPr>
          <p:cNvPr id="9" name="Rectangle 4"/>
          <p:cNvSpPr>
            <a:spLocks noChangeArrowheads="1"/>
          </p:cNvSpPr>
          <p:nvPr/>
        </p:nvSpPr>
        <p:spPr bwMode="auto">
          <a:xfrm>
            <a:off x="677863" y="371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686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4593996"/>
          </a:xfrm>
        </p:spPr>
        <p:txBody>
          <a:bodyPr>
            <a:normAutofit/>
          </a:bodyPr>
          <a:lstStyle/>
          <a:p>
            <a:pPr algn="ctr"/>
            <a:br>
              <a:rPr lang="cs-CZ" dirty="0"/>
            </a:br>
            <a:br>
              <a:rPr lang="cs-CZ" dirty="0"/>
            </a:br>
            <a:br>
              <a:rPr lang="cs-CZ" dirty="0"/>
            </a:br>
            <a:br>
              <a:rPr lang="cs-CZ" dirty="0"/>
            </a:br>
            <a:br>
              <a:rPr lang="cs-CZ" dirty="0"/>
            </a:br>
            <a:br>
              <a:rPr lang="cs-CZ" dirty="0"/>
            </a:br>
            <a:endParaRPr lang="cs-CZ" dirty="0"/>
          </a:p>
        </p:txBody>
      </p:sp>
      <p:sp>
        <p:nvSpPr>
          <p:cNvPr id="3" name="Zástupný symbol pro obsah 2"/>
          <p:cNvSpPr>
            <a:spLocks noGrp="1"/>
          </p:cNvSpPr>
          <p:nvPr>
            <p:ph idx="1"/>
          </p:nvPr>
        </p:nvSpPr>
        <p:spPr/>
        <p:txBody>
          <a:bodyPr>
            <a:normAutofit/>
          </a:bodyPr>
          <a:lstStyle/>
          <a:p>
            <a:pPr marL="0" indent="0" algn="ctr">
              <a:buNone/>
            </a:pPr>
            <a:endParaRPr lang="cs-CZ" sz="5400" dirty="0">
              <a:solidFill>
                <a:schemeClr val="accent1"/>
              </a:solidFill>
              <a:latin typeface="+mj-lt"/>
              <a:ea typeface="+mj-ea"/>
              <a:cs typeface="+mj-cs"/>
            </a:endParaRPr>
          </a:p>
          <a:p>
            <a:pPr marL="0" indent="0" algn="ctr">
              <a:buNone/>
            </a:pPr>
            <a:r>
              <a:rPr lang="cs-CZ" sz="5400" dirty="0">
                <a:solidFill>
                  <a:schemeClr val="accent1"/>
                </a:solidFill>
                <a:latin typeface="+mj-lt"/>
                <a:ea typeface="+mj-ea"/>
                <a:cs typeface="+mj-cs"/>
              </a:rPr>
              <a:t>Podporované aktivity</a:t>
            </a:r>
          </a:p>
        </p:txBody>
      </p:sp>
      <p:pic>
        <p:nvPicPr>
          <p:cNvPr id="4"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33296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491625"/>
            <a:ext cx="7660640" cy="1262960"/>
          </a:xfrm>
          <a:prstGeom prst="rect">
            <a:avLst/>
          </a:prstGeom>
        </p:spPr>
      </p:pic>
      <p:grpSp>
        <p:nvGrpSpPr>
          <p:cNvPr id="7" name="Group 2">
            <a:extLst>
              <a:ext uri="{FF2B5EF4-FFF2-40B4-BE49-F238E27FC236}">
                <a16:creationId xmlns:a16="http://schemas.microsoft.com/office/drawing/2014/main" id="{DDEF52EC-0A91-4118-B751-6F8C8397D7E7}"/>
              </a:ext>
            </a:extLst>
          </p:cNvPr>
          <p:cNvGrpSpPr>
            <a:grpSpLocks/>
          </p:cNvGrpSpPr>
          <p:nvPr/>
        </p:nvGrpSpPr>
        <p:grpSpPr bwMode="auto">
          <a:xfrm>
            <a:off x="8465647" y="609600"/>
            <a:ext cx="808355" cy="835800"/>
            <a:chOff x="9302" y="708"/>
            <a:chExt cx="656" cy="681"/>
          </a:xfrm>
        </p:grpSpPr>
        <p:pic>
          <p:nvPicPr>
            <p:cNvPr id="3075" name="Picture 3">
              <a:extLst>
                <a:ext uri="{FF2B5EF4-FFF2-40B4-BE49-F238E27FC236}">
                  <a16:creationId xmlns:a16="http://schemas.microsoft.com/office/drawing/2014/main" id="{9642BFAC-B606-48A0-BCD6-4C7EC59AD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388B736-1FDF-4EF9-B8B6-A5DB914B1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844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Podporované aktivity</a:t>
            </a:r>
            <a:br>
              <a:rPr lang="cs-CZ" dirty="0"/>
            </a:br>
            <a:r>
              <a:rPr lang="cs-CZ" dirty="0"/>
              <a:t>- </a:t>
            </a:r>
            <a:r>
              <a:rPr lang="cs-CZ" sz="2800" dirty="0"/>
              <a:t>Zaměstnanost</a:t>
            </a:r>
          </a:p>
        </p:txBody>
      </p:sp>
      <p:sp>
        <p:nvSpPr>
          <p:cNvPr id="3" name="Zástupný symbol pro obsah 2"/>
          <p:cNvSpPr>
            <a:spLocks noGrp="1"/>
          </p:cNvSpPr>
          <p:nvPr>
            <p:ph idx="1"/>
          </p:nvPr>
        </p:nvSpPr>
        <p:spPr>
          <a:xfrm>
            <a:off x="677334" y="3098800"/>
            <a:ext cx="9198186" cy="2942562"/>
          </a:xfrm>
        </p:spPr>
        <p:txBody>
          <a:bodyPr>
            <a:noAutofit/>
          </a:bodyPr>
          <a:lstStyle/>
          <a:p>
            <a:pPr marL="0" indent="0">
              <a:buNone/>
            </a:pPr>
            <a:endParaRPr lang="cs-CZ" dirty="0"/>
          </a:p>
          <a:p>
            <a:r>
              <a:rPr lang="cs-CZ" sz="2400" dirty="0">
                <a:solidFill>
                  <a:schemeClr val="tx1"/>
                </a:solidFill>
              </a:rPr>
              <a:t>V každém projektu by měla být zařazena aktivita spojená s tvorbou nových udržitelných pracovních míst </a:t>
            </a:r>
            <a:r>
              <a:rPr lang="cs-CZ" dirty="0"/>
              <a:t> </a:t>
            </a:r>
          </a:p>
          <a:p>
            <a:endParaRPr lang="cs-CZ" dirty="0"/>
          </a:p>
          <a:p>
            <a:pPr marL="0" indent="0">
              <a:buNone/>
            </a:pPr>
            <a:endParaRPr lang="cs-CZ" sz="2400" dirty="0">
              <a:solidFill>
                <a:schemeClr val="tx1"/>
              </a:solidFill>
            </a:endParaRPr>
          </a:p>
        </p:txBody>
      </p:sp>
    </p:spTree>
    <p:extLst>
      <p:ext uri="{BB962C8B-B14F-4D97-AF65-F5344CB8AC3E}">
        <p14:creationId xmlns:p14="http://schemas.microsoft.com/office/powerpoint/2010/main" val="8167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Podporované aktivity</a:t>
            </a:r>
            <a:br>
              <a:rPr lang="cs-CZ" dirty="0"/>
            </a:br>
            <a:r>
              <a:rPr lang="cs-CZ" dirty="0"/>
              <a:t>- </a:t>
            </a:r>
            <a:r>
              <a:rPr lang="cs-CZ" sz="2800" dirty="0"/>
              <a:t>Zaměstnanost</a:t>
            </a:r>
          </a:p>
        </p:txBody>
      </p:sp>
      <p:sp>
        <p:nvSpPr>
          <p:cNvPr id="3" name="Zástupný symbol pro obsah 2"/>
          <p:cNvSpPr>
            <a:spLocks noGrp="1"/>
          </p:cNvSpPr>
          <p:nvPr>
            <p:ph idx="1"/>
          </p:nvPr>
        </p:nvSpPr>
        <p:spPr>
          <a:xfrm>
            <a:off x="677334" y="1517715"/>
            <a:ext cx="9198186" cy="5218365"/>
          </a:xfrm>
        </p:spPr>
        <p:txBody>
          <a:bodyPr>
            <a:noAutofit/>
          </a:bodyPr>
          <a:lstStyle/>
          <a:p>
            <a:pPr marL="0" indent="0">
              <a:buNone/>
            </a:pPr>
            <a:endParaRPr lang="cs-CZ" dirty="0"/>
          </a:p>
          <a:p>
            <a:r>
              <a:rPr lang="cs-CZ" sz="2400" dirty="0">
                <a:solidFill>
                  <a:schemeClr val="tx1"/>
                </a:solidFill>
              </a:rPr>
              <a:t>1) Příprava osob z cílových skupin ke vstupu či návratu na trh práce </a:t>
            </a:r>
          </a:p>
          <a:p>
            <a:pPr marL="0" indent="0">
              <a:buNone/>
            </a:pPr>
            <a:endParaRPr lang="cs-CZ" sz="2400" dirty="0">
              <a:solidFill>
                <a:schemeClr val="tx1"/>
              </a:solidFill>
            </a:endParaRPr>
          </a:p>
          <a:p>
            <a:pPr>
              <a:buFontTx/>
              <a:buChar char="-"/>
            </a:pPr>
            <a:r>
              <a:rPr lang="cs-CZ" dirty="0">
                <a:solidFill>
                  <a:schemeClr val="tx1"/>
                </a:solidFill>
              </a:rPr>
              <a:t>Nástroje a činnosti vedoucí k motivaci a aktivizaci cílových skupin k nalezení zaměstnání a jeho udržení</a:t>
            </a:r>
          </a:p>
          <a:p>
            <a:pPr>
              <a:buFontTx/>
              <a:buChar char="-"/>
            </a:pPr>
            <a:endParaRPr lang="cs-CZ" dirty="0">
              <a:solidFill>
                <a:schemeClr val="tx1"/>
              </a:solidFill>
            </a:endParaRPr>
          </a:p>
          <a:p>
            <a:pPr>
              <a:buFontTx/>
              <a:buChar char="-"/>
            </a:pPr>
            <a:r>
              <a:rPr lang="cs-CZ" dirty="0">
                <a:solidFill>
                  <a:schemeClr val="tx1"/>
                </a:solidFill>
              </a:rPr>
              <a:t> Rozvoj základních kompetencí osob z cílových skupin za účelem snazšího uplatnění na trhu práce</a:t>
            </a:r>
          </a:p>
          <a:p>
            <a:pPr>
              <a:buFontTx/>
              <a:buChar char="-"/>
            </a:pPr>
            <a:endParaRPr lang="cs-CZ" dirty="0">
              <a:solidFill>
                <a:schemeClr val="tx1"/>
              </a:solidFill>
            </a:endParaRPr>
          </a:p>
          <a:p>
            <a:pPr>
              <a:buFontTx/>
              <a:buChar char="-"/>
            </a:pPr>
            <a:r>
              <a:rPr lang="cs-CZ" dirty="0">
                <a:solidFill>
                  <a:schemeClr val="tx1"/>
                </a:solidFill>
              </a:rPr>
              <a:t>Aktivity zaměřené na zvýšení orientace osob z cílových skupin v požadavcích trhu práce a realizace poradenských činností a programů, jejichž cílem je zjišťování osobnostních a kvalifikačních předpokladů osob pro volbu povolání za účelem    zprostředkování vhodného zaměstnání</a:t>
            </a:r>
            <a:endParaRPr lang="cs-CZ" sz="2400" dirty="0">
              <a:solidFill>
                <a:schemeClr val="tx1"/>
              </a:solidFill>
            </a:endParaRPr>
          </a:p>
        </p:txBody>
      </p:sp>
    </p:spTree>
    <p:extLst>
      <p:ext uri="{BB962C8B-B14F-4D97-AF65-F5344CB8AC3E}">
        <p14:creationId xmlns:p14="http://schemas.microsoft.com/office/powerpoint/2010/main" val="97847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Podporované aktivity</a:t>
            </a:r>
            <a:br>
              <a:rPr lang="cs-CZ" dirty="0"/>
            </a:br>
            <a:r>
              <a:rPr lang="cs-CZ" dirty="0"/>
              <a:t>- </a:t>
            </a:r>
            <a:r>
              <a:rPr lang="cs-CZ" sz="2800" dirty="0"/>
              <a:t>Zaměstnanost</a:t>
            </a:r>
          </a:p>
        </p:txBody>
      </p:sp>
      <p:sp>
        <p:nvSpPr>
          <p:cNvPr id="3" name="Zástupný symbol pro obsah 2"/>
          <p:cNvSpPr>
            <a:spLocks noGrp="1"/>
          </p:cNvSpPr>
          <p:nvPr>
            <p:ph idx="1"/>
          </p:nvPr>
        </p:nvSpPr>
        <p:spPr>
          <a:xfrm>
            <a:off x="677334" y="1517715"/>
            <a:ext cx="8596668" cy="4523647"/>
          </a:xfrm>
        </p:spPr>
        <p:txBody>
          <a:bodyPr>
            <a:noAutofit/>
          </a:bodyPr>
          <a:lstStyle/>
          <a:p>
            <a:pPr marL="0" indent="0">
              <a:buNone/>
            </a:pPr>
            <a:endParaRPr lang="cs-CZ" dirty="0"/>
          </a:p>
          <a:p>
            <a:r>
              <a:rPr lang="pl-PL" sz="2400" dirty="0">
                <a:solidFill>
                  <a:schemeClr val="tx1"/>
                </a:solidFill>
              </a:rPr>
              <a:t>2) </a:t>
            </a:r>
            <a:r>
              <a:rPr lang="cs-CZ" sz="2400" dirty="0">
                <a:solidFill>
                  <a:schemeClr val="tx1"/>
                </a:solidFill>
              </a:rPr>
              <a:t>Zvyšování zaměstnanosti cílových skupin </a:t>
            </a:r>
            <a:endParaRPr lang="pl-PL" sz="2400" dirty="0">
              <a:solidFill>
                <a:schemeClr val="tx1"/>
              </a:solidFill>
            </a:endParaRPr>
          </a:p>
          <a:p>
            <a:endParaRPr lang="cs-CZ" dirty="0"/>
          </a:p>
          <a:p>
            <a:pPr>
              <a:buFontTx/>
              <a:buChar char="-"/>
            </a:pPr>
            <a:r>
              <a:rPr lang="pl-PL" dirty="0">
                <a:solidFill>
                  <a:schemeClr val="tx1"/>
                </a:solidFill>
              </a:rPr>
              <a:t>Podpora spolupráce lokálních partnerů na trhu práce</a:t>
            </a:r>
          </a:p>
          <a:p>
            <a:pPr>
              <a:buFontTx/>
              <a:buChar char="-"/>
            </a:pPr>
            <a:r>
              <a:rPr lang="cs-CZ" dirty="0">
                <a:solidFill>
                  <a:schemeClr val="tx1"/>
                </a:solidFill>
              </a:rPr>
              <a:t>Podpora vytváření nových pracovních míst</a:t>
            </a:r>
          </a:p>
          <a:p>
            <a:pPr>
              <a:buFontTx/>
              <a:buChar char="-"/>
            </a:pPr>
            <a:r>
              <a:rPr lang="pl-PL" dirty="0">
                <a:solidFill>
                  <a:schemeClr val="tx1"/>
                </a:solidFill>
              </a:rPr>
              <a:t>Podpora zahájení podnikatelské činnosti</a:t>
            </a:r>
          </a:p>
          <a:p>
            <a:endParaRPr lang="cs-CZ" dirty="0"/>
          </a:p>
          <a:p>
            <a:r>
              <a:rPr lang="cs-CZ" sz="2400" dirty="0">
                <a:solidFill>
                  <a:schemeClr val="tx1"/>
                </a:solidFill>
              </a:rPr>
              <a:t>3) Podpora udržitelnosti cílových skupin na trhu práce</a:t>
            </a:r>
          </a:p>
          <a:p>
            <a:pPr>
              <a:buFontTx/>
              <a:buChar char="-"/>
            </a:pPr>
            <a:r>
              <a:rPr lang="cs-CZ" dirty="0">
                <a:solidFill>
                  <a:schemeClr val="tx1"/>
                </a:solidFill>
              </a:rPr>
              <a:t>Podpora flexibilních forem zaměstnání</a:t>
            </a:r>
          </a:p>
          <a:p>
            <a:pPr>
              <a:buFontTx/>
              <a:buChar char="-"/>
            </a:pPr>
            <a:r>
              <a:rPr lang="cs-CZ" dirty="0">
                <a:solidFill>
                  <a:schemeClr val="tx1"/>
                </a:solidFill>
              </a:rPr>
              <a:t>Podpora zaměstnanců</a:t>
            </a:r>
          </a:p>
          <a:p>
            <a:pPr>
              <a:buFontTx/>
              <a:buChar char="-"/>
            </a:pPr>
            <a:r>
              <a:rPr lang="cs-CZ" dirty="0">
                <a:solidFill>
                  <a:schemeClr val="tx1"/>
                </a:solidFill>
              </a:rPr>
              <a:t>Zprostředkování dočasného přidělení zaměstnance k jinému zaměstnavateli</a:t>
            </a:r>
          </a:p>
          <a:p>
            <a:pPr marL="0" indent="0">
              <a:buNone/>
            </a:pPr>
            <a:endParaRPr lang="cs-CZ" sz="2400" dirty="0">
              <a:solidFill>
                <a:schemeClr val="tx1"/>
              </a:solidFill>
            </a:endParaRPr>
          </a:p>
        </p:txBody>
      </p:sp>
    </p:spTree>
    <p:extLst>
      <p:ext uri="{BB962C8B-B14F-4D97-AF65-F5344CB8AC3E}">
        <p14:creationId xmlns:p14="http://schemas.microsoft.com/office/powerpoint/2010/main" val="365846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Podporované aktivity</a:t>
            </a:r>
            <a:br>
              <a:rPr lang="cs-CZ" dirty="0"/>
            </a:br>
            <a:r>
              <a:rPr lang="cs-CZ" dirty="0"/>
              <a:t>- </a:t>
            </a:r>
            <a:r>
              <a:rPr lang="cs-CZ" sz="2800" dirty="0"/>
              <a:t>Zaměstnanost</a:t>
            </a:r>
          </a:p>
        </p:txBody>
      </p:sp>
      <p:sp>
        <p:nvSpPr>
          <p:cNvPr id="3" name="Zástupný symbol pro obsah 2"/>
          <p:cNvSpPr>
            <a:spLocks noGrp="1"/>
          </p:cNvSpPr>
          <p:nvPr>
            <p:ph idx="1"/>
          </p:nvPr>
        </p:nvSpPr>
        <p:spPr>
          <a:xfrm>
            <a:off x="677334" y="1517715"/>
            <a:ext cx="9005146" cy="4523647"/>
          </a:xfrm>
        </p:spPr>
        <p:txBody>
          <a:bodyPr>
            <a:noAutofit/>
          </a:bodyPr>
          <a:lstStyle/>
          <a:p>
            <a:pPr marL="0" indent="0">
              <a:buNone/>
            </a:pPr>
            <a:endParaRPr lang="cs-CZ" dirty="0"/>
          </a:p>
          <a:p>
            <a:r>
              <a:rPr lang="cs-CZ" sz="2400" dirty="0">
                <a:solidFill>
                  <a:schemeClr val="tx1"/>
                </a:solidFill>
              </a:rPr>
              <a:t>4) Podpora prostupného zaměstnávání</a:t>
            </a:r>
          </a:p>
          <a:p>
            <a:endParaRPr lang="cs-CZ" dirty="0"/>
          </a:p>
          <a:p>
            <a:pPr algn="just"/>
            <a:r>
              <a:rPr lang="cs-CZ" dirty="0">
                <a:solidFill>
                  <a:schemeClr val="tx1"/>
                </a:solidFill>
              </a:rPr>
              <a:t>Aktivity umožňující za pomoci doprovodných opatření podle individuálních potřeb (podporované zaměstnávání, komplexní práce s cílovou skupinou) postupné zapojování dlouhodobě nezaměstnaných osob a osob s minimálními pracovními zkušenostmi na trh práce, získávání pracovních návyků a zkušeností, a to i s využitím nástrojů podpory zaměstnanosti, které povedou k dlouhodobému uplatnění těchto osob na trhu práce </a:t>
            </a:r>
          </a:p>
          <a:p>
            <a:pPr marL="0" indent="0" algn="just">
              <a:buNone/>
            </a:pPr>
            <a:endParaRPr lang="cs-CZ" dirty="0">
              <a:solidFill>
                <a:schemeClr val="tx1"/>
              </a:solidFill>
            </a:endParaRPr>
          </a:p>
          <a:p>
            <a:pPr algn="just"/>
            <a:r>
              <a:rPr lang="cs-CZ" dirty="0">
                <a:solidFill>
                  <a:schemeClr val="tx1"/>
                </a:solidFill>
              </a:rPr>
              <a:t>Zvyšování motivace zaměstnanců k vytváření udržitelných pracovních míst s využitím nástrojů jako jsou pracovní místa na zkoušku, pracovní místa ve prospěch obcí a veřejně prospěšných institucí, pracovní místa v soukromých zaměstnavatelů, krátkodobé pracovní příležitosti, sezonní pracovní místa, pracovní trénink, placené odborné praxe a stáže, mentoring apod. </a:t>
            </a:r>
          </a:p>
        </p:txBody>
      </p:sp>
    </p:spTree>
    <p:extLst>
      <p:ext uri="{BB962C8B-B14F-4D97-AF65-F5344CB8AC3E}">
        <p14:creationId xmlns:p14="http://schemas.microsoft.com/office/powerpoint/2010/main" val="63853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semináře:</a:t>
            </a:r>
          </a:p>
        </p:txBody>
      </p:sp>
      <p:sp>
        <p:nvSpPr>
          <p:cNvPr id="3" name="Zástupný symbol pro obsah 2"/>
          <p:cNvSpPr>
            <a:spLocks noGrp="1"/>
          </p:cNvSpPr>
          <p:nvPr>
            <p:ph idx="1"/>
          </p:nvPr>
        </p:nvSpPr>
        <p:spPr>
          <a:xfrm>
            <a:off x="677334" y="1715679"/>
            <a:ext cx="8596668" cy="4325684"/>
          </a:xfrm>
        </p:spPr>
        <p:txBody>
          <a:bodyPr>
            <a:noAutofit/>
          </a:bodyPr>
          <a:lstStyle/>
          <a:p>
            <a:r>
              <a:rPr lang="cs-CZ" sz="2400" dirty="0">
                <a:solidFill>
                  <a:schemeClr val="tx1"/>
                </a:solidFill>
              </a:rPr>
              <a:t>Představení výzvy</a:t>
            </a:r>
          </a:p>
          <a:p>
            <a:r>
              <a:rPr lang="cs-CZ" sz="2400" dirty="0">
                <a:solidFill>
                  <a:schemeClr val="tx1"/>
                </a:solidFill>
              </a:rPr>
              <a:t>Podporované aktivity</a:t>
            </a:r>
          </a:p>
          <a:p>
            <a:r>
              <a:rPr lang="cs-CZ" sz="2400" dirty="0">
                <a:solidFill>
                  <a:schemeClr val="tx1"/>
                </a:solidFill>
              </a:rPr>
              <a:t>Indikátory</a:t>
            </a:r>
          </a:p>
          <a:p>
            <a:r>
              <a:rPr lang="cs-CZ" sz="2400" dirty="0">
                <a:solidFill>
                  <a:schemeClr val="tx1"/>
                </a:solidFill>
              </a:rPr>
              <a:t>Způsobilost výdajů</a:t>
            </a:r>
          </a:p>
          <a:p>
            <a:r>
              <a:rPr lang="cs-CZ" sz="2400" dirty="0">
                <a:solidFill>
                  <a:schemeClr val="tx1"/>
                </a:solidFill>
              </a:rPr>
              <a:t>Proces hodnocení a výběr projektů</a:t>
            </a:r>
          </a:p>
          <a:p>
            <a:r>
              <a:rPr lang="cs-CZ" sz="2400" dirty="0">
                <a:solidFill>
                  <a:schemeClr val="tx1"/>
                </a:solidFill>
              </a:rPr>
              <a:t>Publicita</a:t>
            </a:r>
          </a:p>
          <a:p>
            <a:r>
              <a:rPr lang="cs-CZ" sz="2400" dirty="0">
                <a:solidFill>
                  <a:schemeClr val="tx1"/>
                </a:solidFill>
              </a:rPr>
              <a:t>IS KP 14+</a:t>
            </a:r>
          </a:p>
          <a:p>
            <a:r>
              <a:rPr lang="cs-CZ" sz="2400" dirty="0">
                <a:solidFill>
                  <a:schemeClr val="tx1"/>
                </a:solidFill>
              </a:rPr>
              <a:t>Zpráva o realizaci</a:t>
            </a:r>
          </a:p>
          <a:p>
            <a:r>
              <a:rPr lang="cs-CZ" sz="2400" dirty="0">
                <a:solidFill>
                  <a:schemeClr val="tx1"/>
                </a:solidFill>
              </a:rPr>
              <a:t>Důležité odkazy</a:t>
            </a:r>
          </a:p>
          <a:p>
            <a:r>
              <a:rPr lang="cs-CZ" sz="2400" dirty="0">
                <a:solidFill>
                  <a:schemeClr val="tx1"/>
                </a:solidFill>
              </a:rPr>
              <a:t>Kontakty</a:t>
            </a:r>
          </a:p>
        </p:txBody>
      </p:sp>
    </p:spTree>
    <p:extLst>
      <p:ext uri="{BB962C8B-B14F-4D97-AF65-F5344CB8AC3E}">
        <p14:creationId xmlns:p14="http://schemas.microsoft.com/office/powerpoint/2010/main" val="261212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a:t>
            </a:r>
          </a:p>
        </p:txBody>
      </p:sp>
      <p:sp>
        <p:nvSpPr>
          <p:cNvPr id="3" name="Zástupný symbol pro obsah 2"/>
          <p:cNvSpPr>
            <a:spLocks noGrp="1"/>
          </p:cNvSpPr>
          <p:nvPr>
            <p:ph idx="1"/>
          </p:nvPr>
        </p:nvSpPr>
        <p:spPr>
          <a:xfrm>
            <a:off x="677334" y="1930400"/>
            <a:ext cx="9116906" cy="4927600"/>
          </a:xfrm>
        </p:spPr>
        <p:txBody>
          <a:bodyPr>
            <a:normAutofit/>
          </a:bodyPr>
          <a:lstStyle/>
          <a:p>
            <a:pPr marL="0" indent="0">
              <a:buNone/>
            </a:pPr>
            <a:r>
              <a:rPr lang="cs-CZ" b="1" dirty="0">
                <a:solidFill>
                  <a:schemeClr val="tx1"/>
                </a:solidFill>
              </a:rPr>
              <a:t>1) Příprava osob z cílových skupin ke vstupu či návratu na trh práce</a:t>
            </a:r>
          </a:p>
          <a:p>
            <a:pPr marL="0" indent="0">
              <a:buNone/>
            </a:pPr>
            <a:endParaRPr lang="cs-CZ" dirty="0">
              <a:solidFill>
                <a:schemeClr val="tx1"/>
              </a:solidFill>
            </a:endParaRPr>
          </a:p>
          <a:p>
            <a:r>
              <a:rPr lang="cs-CZ" dirty="0">
                <a:solidFill>
                  <a:schemeClr val="tx1"/>
                </a:solidFill>
              </a:rPr>
              <a:t>Podpora pracovního uplatnění osob se zdravotním postižením</a:t>
            </a:r>
          </a:p>
          <a:p>
            <a:r>
              <a:rPr lang="cs-CZ" dirty="0">
                <a:solidFill>
                  <a:schemeClr val="tx1"/>
                </a:solidFill>
              </a:rPr>
              <a:t>Profilace a </a:t>
            </a:r>
            <a:r>
              <a:rPr lang="cs-CZ" dirty="0" err="1">
                <a:solidFill>
                  <a:schemeClr val="tx1"/>
                </a:solidFill>
              </a:rPr>
              <a:t>targeting</a:t>
            </a:r>
            <a:endParaRPr lang="cs-CZ" dirty="0">
              <a:solidFill>
                <a:schemeClr val="tx1"/>
              </a:solidFill>
            </a:endParaRPr>
          </a:p>
          <a:p>
            <a:r>
              <a:rPr lang="cs-CZ" dirty="0">
                <a:solidFill>
                  <a:schemeClr val="tx1"/>
                </a:solidFill>
              </a:rPr>
              <a:t>JOB kluby</a:t>
            </a:r>
          </a:p>
          <a:p>
            <a:r>
              <a:rPr lang="cs-CZ" dirty="0">
                <a:solidFill>
                  <a:schemeClr val="tx1"/>
                </a:solidFill>
              </a:rPr>
              <a:t>Řízené poradenství ke změně kvalifikace</a:t>
            </a:r>
          </a:p>
          <a:p>
            <a:r>
              <a:rPr lang="cs-CZ" dirty="0">
                <a:solidFill>
                  <a:schemeClr val="tx1"/>
                </a:solidFill>
              </a:rPr>
              <a:t>Získání či obnova pracovních návyků, formou mentoringu</a:t>
            </a:r>
          </a:p>
          <a:p>
            <a:r>
              <a:rPr lang="cs-CZ" dirty="0">
                <a:solidFill>
                  <a:schemeClr val="tx1"/>
                </a:solidFill>
              </a:rPr>
              <a:t>Pracovní a kariérové poradenství (ambulantní a terénní forma)</a:t>
            </a:r>
          </a:p>
          <a:p>
            <a:r>
              <a:rPr lang="cs-CZ" dirty="0">
                <a:solidFill>
                  <a:schemeClr val="tx1"/>
                </a:solidFill>
              </a:rPr>
              <a:t>Bilanční a pracovní diagnostika, ergo diagnostika</a:t>
            </a:r>
          </a:p>
          <a:p>
            <a:r>
              <a:rPr lang="cs-CZ" dirty="0">
                <a:solidFill>
                  <a:schemeClr val="tx1"/>
                </a:solidFill>
              </a:rPr>
              <a:t>Rekvalifikace a další profesní vzdělávání</a:t>
            </a:r>
          </a:p>
          <a:p>
            <a:r>
              <a:rPr lang="cs-CZ" dirty="0">
                <a:solidFill>
                  <a:schemeClr val="tx1"/>
                </a:solidFill>
              </a:rPr>
              <a:t>Jazykové vzdělávání, PC kurzy, rozvoj finanční gramotnosti, soft </a:t>
            </a:r>
            <a:r>
              <a:rPr lang="cs-CZ" dirty="0" err="1">
                <a:solidFill>
                  <a:schemeClr val="tx1"/>
                </a:solidFill>
              </a:rPr>
              <a:t>skills</a:t>
            </a:r>
            <a:r>
              <a:rPr lang="cs-CZ" dirty="0">
                <a:solidFill>
                  <a:schemeClr val="tx1"/>
                </a:solidFill>
              </a:rPr>
              <a:t>, podpora čtenářské a numerické gramotnosti</a:t>
            </a:r>
          </a:p>
        </p:txBody>
      </p:sp>
    </p:spTree>
    <p:extLst>
      <p:ext uri="{BB962C8B-B14F-4D97-AF65-F5344CB8AC3E}">
        <p14:creationId xmlns:p14="http://schemas.microsoft.com/office/powerpoint/2010/main" val="293752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a:t>
            </a:r>
          </a:p>
        </p:txBody>
      </p:sp>
      <p:sp>
        <p:nvSpPr>
          <p:cNvPr id="3" name="Zástupný symbol pro obsah 2"/>
          <p:cNvSpPr>
            <a:spLocks noGrp="1"/>
          </p:cNvSpPr>
          <p:nvPr>
            <p:ph idx="1"/>
          </p:nvPr>
        </p:nvSpPr>
        <p:spPr>
          <a:xfrm>
            <a:off x="677334" y="1930400"/>
            <a:ext cx="9116906" cy="4927600"/>
          </a:xfrm>
        </p:spPr>
        <p:txBody>
          <a:bodyPr>
            <a:normAutofit/>
          </a:bodyPr>
          <a:lstStyle/>
          <a:p>
            <a:pPr marL="0" indent="0">
              <a:buNone/>
            </a:pPr>
            <a:r>
              <a:rPr lang="cs-CZ" b="1" dirty="0">
                <a:solidFill>
                  <a:schemeClr val="tx1"/>
                </a:solidFill>
              </a:rPr>
              <a:t>2) Příprava osob z cílových skupin ke vstupu či návratu na trh práce</a:t>
            </a:r>
          </a:p>
          <a:p>
            <a:pPr marL="0" indent="0">
              <a:buNone/>
            </a:pPr>
            <a:endParaRPr lang="cs-CZ" dirty="0">
              <a:solidFill>
                <a:schemeClr val="tx1"/>
              </a:solidFill>
            </a:endParaRPr>
          </a:p>
          <a:p>
            <a:r>
              <a:rPr lang="cs-CZ" dirty="0">
                <a:solidFill>
                  <a:schemeClr val="tx1"/>
                </a:solidFill>
              </a:rPr>
              <a:t>Možné doplnit o zajištění doprovodných služeb typu:</a:t>
            </a:r>
          </a:p>
          <a:p>
            <a:r>
              <a:rPr lang="cs-CZ" dirty="0">
                <a:solidFill>
                  <a:schemeClr val="tx1"/>
                </a:solidFill>
              </a:rPr>
              <a:t>Dluhové poradenství</a:t>
            </a:r>
          </a:p>
          <a:p>
            <a:r>
              <a:rPr lang="cs-CZ" dirty="0">
                <a:solidFill>
                  <a:schemeClr val="tx1"/>
                </a:solidFill>
              </a:rPr>
              <a:t>Rodinné poradenství</a:t>
            </a:r>
          </a:p>
          <a:p>
            <a:r>
              <a:rPr lang="cs-CZ" dirty="0">
                <a:solidFill>
                  <a:schemeClr val="tx1"/>
                </a:solidFill>
              </a:rPr>
              <a:t>Psychologické poradenství</a:t>
            </a:r>
          </a:p>
          <a:p>
            <a:r>
              <a:rPr lang="cs-CZ" dirty="0">
                <a:solidFill>
                  <a:schemeClr val="tx1"/>
                </a:solidFill>
              </a:rPr>
              <a:t>Poradenství v oblasti bydlení</a:t>
            </a:r>
          </a:p>
          <a:p>
            <a:r>
              <a:rPr lang="cs-CZ" dirty="0">
                <a:solidFill>
                  <a:schemeClr val="tx1"/>
                </a:solidFill>
              </a:rPr>
              <a:t>Apod.</a:t>
            </a:r>
          </a:p>
        </p:txBody>
      </p:sp>
    </p:spTree>
    <p:extLst>
      <p:ext uri="{BB962C8B-B14F-4D97-AF65-F5344CB8AC3E}">
        <p14:creationId xmlns:p14="http://schemas.microsoft.com/office/powerpoint/2010/main" val="350048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Nebudou podporovány</a:t>
            </a:r>
          </a:p>
        </p:txBody>
      </p:sp>
      <p:sp>
        <p:nvSpPr>
          <p:cNvPr id="3" name="Zástupný symbol pro obsah 2"/>
          <p:cNvSpPr>
            <a:spLocks noGrp="1"/>
          </p:cNvSpPr>
          <p:nvPr>
            <p:ph idx="1"/>
          </p:nvPr>
        </p:nvSpPr>
        <p:spPr>
          <a:xfrm>
            <a:off x="677334" y="2174240"/>
            <a:ext cx="9116906" cy="4683760"/>
          </a:xfrm>
        </p:spPr>
        <p:txBody>
          <a:bodyPr>
            <a:normAutofit/>
          </a:bodyPr>
          <a:lstStyle/>
          <a:p>
            <a:pPr marL="0" indent="0">
              <a:buNone/>
            </a:pPr>
            <a:r>
              <a:rPr lang="cs-CZ" b="1" dirty="0">
                <a:solidFill>
                  <a:schemeClr val="tx1"/>
                </a:solidFill>
              </a:rPr>
              <a:t>Příprava osob z cílových skupin ke vstupu či návratu na trh práce</a:t>
            </a:r>
          </a:p>
          <a:p>
            <a:pPr marL="0" indent="0">
              <a:buNone/>
            </a:pPr>
            <a:endParaRPr lang="cs-CZ" dirty="0">
              <a:solidFill>
                <a:schemeClr val="tx1"/>
              </a:solidFill>
            </a:endParaRPr>
          </a:p>
          <a:p>
            <a:r>
              <a:rPr lang="cs-CZ" dirty="0">
                <a:solidFill>
                  <a:schemeClr val="tx1"/>
                </a:solidFill>
              </a:rPr>
              <a:t>Kariérové poradenství pro žáky ZŠ</a:t>
            </a:r>
          </a:p>
          <a:p>
            <a:r>
              <a:rPr lang="cs-CZ" dirty="0">
                <a:solidFill>
                  <a:schemeClr val="tx1"/>
                </a:solidFill>
              </a:rPr>
              <a:t>Pouze rekvalifikace a další vzdělávání bez přímé uplatnitelnosti osob z cílových skupin na trhu práce</a:t>
            </a:r>
          </a:p>
          <a:p>
            <a:r>
              <a:rPr lang="cs-CZ" dirty="0">
                <a:solidFill>
                  <a:schemeClr val="tx1"/>
                </a:solidFill>
              </a:rPr>
              <a:t>Podpora a poradenství v rozvoji lidských zdrojů v podnicích </a:t>
            </a:r>
          </a:p>
          <a:p>
            <a:r>
              <a:rPr lang="cs-CZ" dirty="0">
                <a:solidFill>
                  <a:schemeClr val="tx1"/>
                </a:solidFill>
              </a:rPr>
              <a:t>Aktivity systémového charakteru (např. informační, analytické a monitorovací systémy trhu práce, tvorba systémů dalšího profesního vzdělávání)</a:t>
            </a:r>
          </a:p>
        </p:txBody>
      </p:sp>
    </p:spTree>
    <p:extLst>
      <p:ext uri="{BB962C8B-B14F-4D97-AF65-F5344CB8AC3E}">
        <p14:creationId xmlns:p14="http://schemas.microsoft.com/office/powerpoint/2010/main" val="3475534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Popis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Zvyšování zaměstnanosti cílových skupin</a:t>
            </a:r>
          </a:p>
          <a:p>
            <a:pPr marL="0" indent="0">
              <a:buNone/>
            </a:pPr>
            <a:endParaRPr lang="cs-CZ" dirty="0">
              <a:solidFill>
                <a:schemeClr val="tx1"/>
              </a:solidFill>
            </a:endParaRPr>
          </a:p>
          <a:p>
            <a:r>
              <a:rPr lang="pl-PL" dirty="0">
                <a:solidFill>
                  <a:schemeClr val="tx1"/>
                </a:solidFill>
              </a:rPr>
              <a:t>a) Podpora spolupráce lokálních partnerů na trhu práce</a:t>
            </a:r>
          </a:p>
          <a:p>
            <a:r>
              <a:rPr lang="cs-CZ" dirty="0">
                <a:solidFill>
                  <a:schemeClr val="tx1"/>
                </a:solidFill>
              </a:rPr>
              <a:t>b) Podpora vytváření nových pracovních míst</a:t>
            </a:r>
          </a:p>
          <a:p>
            <a:r>
              <a:rPr lang="pl-PL" dirty="0">
                <a:solidFill>
                  <a:schemeClr val="tx1"/>
                </a:solidFill>
              </a:rPr>
              <a:t>c) Podpora zahájení podnikatelské činnosti</a:t>
            </a:r>
          </a:p>
        </p:txBody>
      </p:sp>
    </p:spTree>
    <p:extLst>
      <p:ext uri="{BB962C8B-B14F-4D97-AF65-F5344CB8AC3E}">
        <p14:creationId xmlns:p14="http://schemas.microsoft.com/office/powerpoint/2010/main" val="375752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Zvyšování zaměstnanosti cílových skupin</a:t>
            </a:r>
          </a:p>
          <a:p>
            <a:pPr marL="0" indent="0">
              <a:buNone/>
            </a:pPr>
            <a:endParaRPr lang="cs-CZ" dirty="0">
              <a:solidFill>
                <a:schemeClr val="tx1"/>
              </a:solidFill>
            </a:endParaRPr>
          </a:p>
          <a:p>
            <a:pPr marL="0" indent="0">
              <a:buNone/>
            </a:pPr>
            <a:r>
              <a:rPr lang="cs-CZ" b="1" dirty="0"/>
              <a:t>a) </a:t>
            </a:r>
            <a:r>
              <a:rPr lang="cs-CZ" b="1" dirty="0">
                <a:solidFill>
                  <a:schemeClr val="tx1"/>
                </a:solidFill>
              </a:rPr>
              <a:t>Podpora spolupráce lokálních partnerů na trhu práce:</a:t>
            </a:r>
          </a:p>
          <a:p>
            <a:pPr>
              <a:buFontTx/>
              <a:buChar char="-"/>
            </a:pPr>
            <a:r>
              <a:rPr lang="cs-CZ" dirty="0">
                <a:solidFill>
                  <a:schemeClr val="tx1"/>
                </a:solidFill>
              </a:rPr>
              <a:t>Podpora vzájemné spolupráce subjektů veřejného, neziskového a soukromého sektoru na úrovni MAS s cílem pomoci cílovým skupinám při uplatnění na trhu práce, a to i s využitím nových a netradičních metod podporujících zaměstnanost na lokální úrovni</a:t>
            </a:r>
          </a:p>
          <a:p>
            <a:pPr>
              <a:buFontTx/>
              <a:buChar char="-"/>
            </a:pPr>
            <a:r>
              <a:rPr lang="cs-CZ" dirty="0">
                <a:solidFill>
                  <a:schemeClr val="tx1"/>
                </a:solidFill>
              </a:rPr>
              <a:t>Monitoring lokálního trhu práce pro potřeby zprostředkování pracovních míst cílovým skupinám</a:t>
            </a:r>
          </a:p>
          <a:p>
            <a:pPr>
              <a:buFontTx/>
              <a:buChar char="-"/>
            </a:pPr>
            <a:r>
              <a:rPr lang="cs-CZ" dirty="0">
                <a:solidFill>
                  <a:schemeClr val="tx1"/>
                </a:solidFill>
              </a:rPr>
              <a:t>Vytvoření a provoz lokální burzy práce nebo </a:t>
            </a:r>
            <a:r>
              <a:rPr lang="cs-CZ" dirty="0" err="1">
                <a:solidFill>
                  <a:schemeClr val="tx1"/>
                </a:solidFill>
              </a:rPr>
              <a:t>job</a:t>
            </a:r>
            <a:r>
              <a:rPr lang="cs-CZ" dirty="0">
                <a:solidFill>
                  <a:schemeClr val="tx1"/>
                </a:solidFill>
              </a:rPr>
              <a:t> centra</a:t>
            </a:r>
          </a:p>
        </p:txBody>
      </p:sp>
    </p:spTree>
    <p:extLst>
      <p:ext uri="{BB962C8B-B14F-4D97-AF65-F5344CB8AC3E}">
        <p14:creationId xmlns:p14="http://schemas.microsoft.com/office/powerpoint/2010/main" val="113343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Nebude podporováno</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Zvyšování zaměstnanosti cílových skupin</a:t>
            </a:r>
          </a:p>
          <a:p>
            <a:pPr marL="0" indent="0">
              <a:buNone/>
            </a:pPr>
            <a:endParaRPr lang="cs-CZ" dirty="0">
              <a:solidFill>
                <a:schemeClr val="tx1"/>
              </a:solidFill>
            </a:endParaRPr>
          </a:p>
          <a:p>
            <a:pPr marL="0" indent="0">
              <a:buNone/>
            </a:pPr>
            <a:r>
              <a:rPr lang="cs-CZ" b="1" dirty="0">
                <a:solidFill>
                  <a:schemeClr val="tx1"/>
                </a:solidFill>
              </a:rPr>
              <a:t>a) Podpora spolupráce lokálních partnerů na trhu práce:</a:t>
            </a:r>
          </a:p>
          <a:p>
            <a:pPr>
              <a:buFontTx/>
              <a:buChar char="-"/>
            </a:pPr>
            <a:r>
              <a:rPr lang="cs-CZ" dirty="0">
                <a:solidFill>
                  <a:schemeClr val="tx1"/>
                </a:solidFill>
              </a:rPr>
              <a:t>Mzdové příspěvky na vytvoření pracovních míst v sociálních službách, které jsou hrazeny z vyrovnávací platby (viz Rozhodnutí Komise č.2012/21/EU)</a:t>
            </a:r>
          </a:p>
          <a:p>
            <a:pPr>
              <a:buFontTx/>
              <a:buChar char="-"/>
            </a:pPr>
            <a:r>
              <a:rPr lang="cs-CZ" dirty="0">
                <a:solidFill>
                  <a:schemeClr val="tx1"/>
                </a:solidFill>
              </a:rPr>
              <a:t>Přijetí předchozích zaměstnanců na uvolněná pracovní místa</a:t>
            </a:r>
          </a:p>
          <a:p>
            <a:pPr>
              <a:buFontTx/>
              <a:buChar char="-"/>
            </a:pPr>
            <a:r>
              <a:rPr lang="cs-CZ" dirty="0">
                <a:solidFill>
                  <a:schemeClr val="tx1"/>
                </a:solidFill>
              </a:rPr>
              <a:t>Projekty založené pouze na systémových  aktivitách a projekty zaměřené pouze na lokální burzy práce</a:t>
            </a:r>
          </a:p>
        </p:txBody>
      </p:sp>
    </p:spTree>
    <p:extLst>
      <p:ext uri="{BB962C8B-B14F-4D97-AF65-F5344CB8AC3E}">
        <p14:creationId xmlns:p14="http://schemas.microsoft.com/office/powerpoint/2010/main" val="5703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Zvyšování zaměstnanosti cílových skupin</a:t>
            </a:r>
          </a:p>
          <a:p>
            <a:pPr marL="0" indent="0">
              <a:buNone/>
            </a:pPr>
            <a:endParaRPr lang="cs-CZ" dirty="0">
              <a:solidFill>
                <a:schemeClr val="tx1"/>
              </a:solidFill>
            </a:endParaRPr>
          </a:p>
          <a:p>
            <a:pPr marL="0" indent="0">
              <a:buNone/>
            </a:pPr>
            <a:r>
              <a:rPr lang="cs-CZ" b="1" dirty="0">
                <a:solidFill>
                  <a:schemeClr val="tx1"/>
                </a:solidFill>
              </a:rPr>
              <a:t>b) Podpora vytváření nových pracovních míst: </a:t>
            </a:r>
          </a:p>
          <a:p>
            <a:pPr>
              <a:buFontTx/>
              <a:buChar char="-"/>
            </a:pPr>
            <a:r>
              <a:rPr lang="pl-PL" dirty="0">
                <a:solidFill>
                  <a:schemeClr val="tx1"/>
                </a:solidFill>
              </a:rPr>
              <a:t>Tvorba pracovních míst pro osoby z cílových skupin</a:t>
            </a:r>
          </a:p>
          <a:p>
            <a:pPr>
              <a:buFontTx/>
              <a:buChar char="-"/>
            </a:pPr>
            <a:r>
              <a:rPr lang="cs-CZ" dirty="0">
                <a:solidFill>
                  <a:schemeClr val="tx1"/>
                </a:solidFill>
              </a:rPr>
              <a:t>Podpora uplatnění na trhu práce formou příspěvku na úhradu mzdových nákladů zaměstnavatelům (může zakládat veřejnou podporu)</a:t>
            </a:r>
          </a:p>
          <a:p>
            <a:pPr>
              <a:buFontTx/>
              <a:buChar char="-"/>
            </a:pPr>
            <a:r>
              <a:rPr lang="cs-CZ" dirty="0">
                <a:solidFill>
                  <a:schemeClr val="tx1"/>
                </a:solidFill>
              </a:rPr>
              <a:t>Příspěvek na zapracování (poskytuje se zaměstnavateli, pokud přijímá do pracovního poměru uchazeče o zaměstnání, kterému je věnována zvýšená péče)</a:t>
            </a:r>
          </a:p>
          <a:p>
            <a:pPr>
              <a:buFontTx/>
              <a:buChar char="-"/>
            </a:pPr>
            <a:endParaRPr lang="cs-CZ" dirty="0">
              <a:solidFill>
                <a:schemeClr val="tx1"/>
              </a:solidFill>
            </a:endParaRPr>
          </a:p>
        </p:txBody>
      </p:sp>
    </p:spTree>
    <p:extLst>
      <p:ext uri="{BB962C8B-B14F-4D97-AF65-F5344CB8AC3E}">
        <p14:creationId xmlns:p14="http://schemas.microsoft.com/office/powerpoint/2010/main" val="119255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Zvyšování zaměstnanosti cílových skupin</a:t>
            </a:r>
          </a:p>
          <a:p>
            <a:pPr marL="0" indent="0">
              <a:buNone/>
            </a:pPr>
            <a:endParaRPr lang="cs-CZ" dirty="0">
              <a:solidFill>
                <a:schemeClr val="tx1"/>
              </a:solidFill>
            </a:endParaRPr>
          </a:p>
          <a:p>
            <a:pPr marL="0" indent="0">
              <a:buNone/>
            </a:pPr>
            <a:r>
              <a:rPr lang="cs-CZ" b="1" dirty="0">
                <a:solidFill>
                  <a:schemeClr val="tx1"/>
                </a:solidFill>
              </a:rPr>
              <a:t>c) Podpora </a:t>
            </a:r>
            <a:r>
              <a:rPr lang="pl-PL" b="1" dirty="0">
                <a:solidFill>
                  <a:schemeClr val="tx1"/>
                </a:solidFill>
              </a:rPr>
              <a:t>zahájení podnikatelské činnosti:</a:t>
            </a:r>
          </a:p>
          <a:p>
            <a:pPr algn="just">
              <a:buFontTx/>
              <a:buChar char="-"/>
            </a:pPr>
            <a:r>
              <a:rPr lang="cs-CZ" dirty="0">
                <a:solidFill>
                  <a:schemeClr val="tx1"/>
                </a:solidFill>
              </a:rPr>
              <a:t>Aktivity před zahájením podnikání a na ně navazující aktivity po zahájení podnikání formou vzdělávání a poradenství</a:t>
            </a:r>
          </a:p>
          <a:p>
            <a:pPr algn="just">
              <a:buFontTx/>
              <a:buChar char="-"/>
            </a:pPr>
            <a:r>
              <a:rPr lang="cs-CZ" dirty="0">
                <a:solidFill>
                  <a:schemeClr val="tx1"/>
                </a:solidFill>
              </a:rPr>
              <a:t>Podpora osob, které při zahájení projektu nebyly OSVČ (neměly oprávnění), nevylučuje se ale jejich předchozí zařazení mezi OSVČ, které již bylo ukončeno, nebo přerušeno (podpora pro osoby, které zahájí podnikání, může trvat maximálně 2 roky po zahájení podnikání a bude se jednat o veřejnou podporu)</a:t>
            </a:r>
          </a:p>
          <a:p>
            <a:pPr algn="just">
              <a:buFontTx/>
              <a:buChar char="-"/>
            </a:pPr>
            <a:r>
              <a:rPr lang="cs-CZ" dirty="0">
                <a:solidFill>
                  <a:schemeClr val="tx1"/>
                </a:solidFill>
              </a:rPr>
              <a:t>Doporučuje se do projektu v rámci vhodné cílové skupiny zařadit aktivitu diagnostiky, která přispěje k výběru vhodných osob</a:t>
            </a:r>
          </a:p>
          <a:p>
            <a:pPr>
              <a:buFontTx/>
              <a:buChar char="-"/>
            </a:pPr>
            <a:endParaRPr lang="cs-CZ" dirty="0">
              <a:solidFill>
                <a:schemeClr val="tx1"/>
              </a:solidFill>
            </a:endParaRPr>
          </a:p>
        </p:txBody>
      </p:sp>
    </p:spTree>
    <p:extLst>
      <p:ext uri="{BB962C8B-B14F-4D97-AF65-F5344CB8AC3E}">
        <p14:creationId xmlns:p14="http://schemas.microsoft.com/office/powerpoint/2010/main" val="164422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Popis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udržitelnosti cílových skupin na trhu práce</a:t>
            </a:r>
          </a:p>
          <a:p>
            <a:pPr marL="0" indent="0">
              <a:buNone/>
            </a:pPr>
            <a:endParaRPr lang="cs-CZ" dirty="0">
              <a:solidFill>
                <a:schemeClr val="tx1"/>
              </a:solidFill>
            </a:endParaRPr>
          </a:p>
          <a:p>
            <a:r>
              <a:rPr lang="cs-CZ" dirty="0">
                <a:solidFill>
                  <a:schemeClr val="tx1"/>
                </a:solidFill>
              </a:rPr>
              <a:t>a) Podpora flexibilních forem zaměstnání</a:t>
            </a:r>
          </a:p>
          <a:p>
            <a:r>
              <a:rPr lang="cs-CZ" dirty="0">
                <a:solidFill>
                  <a:schemeClr val="tx1"/>
                </a:solidFill>
              </a:rPr>
              <a:t>b) Podpora zaměstnanců</a:t>
            </a:r>
          </a:p>
          <a:p>
            <a:r>
              <a:rPr lang="cs-CZ" dirty="0">
                <a:solidFill>
                  <a:schemeClr val="tx1"/>
                </a:solidFill>
              </a:rPr>
              <a:t>c) Zprostředkování dočasného přidělení zaměstnance k jinému zaměstnavateli</a:t>
            </a:r>
          </a:p>
          <a:p>
            <a:endParaRPr lang="pl-PL" dirty="0">
              <a:solidFill>
                <a:schemeClr val="tx1"/>
              </a:solidFill>
            </a:endParaRPr>
          </a:p>
        </p:txBody>
      </p:sp>
    </p:spTree>
    <p:extLst>
      <p:ext uri="{BB962C8B-B14F-4D97-AF65-F5344CB8AC3E}">
        <p14:creationId xmlns:p14="http://schemas.microsoft.com/office/powerpoint/2010/main" val="249166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udržitelnosti cílových skupin na trhu práce</a:t>
            </a:r>
          </a:p>
          <a:p>
            <a:pPr marL="0" indent="0">
              <a:buNone/>
            </a:pPr>
            <a:endParaRPr lang="cs-CZ" dirty="0"/>
          </a:p>
          <a:p>
            <a:pPr marL="0" indent="0">
              <a:buNone/>
            </a:pPr>
            <a:r>
              <a:rPr lang="cs-CZ" b="1" dirty="0">
                <a:solidFill>
                  <a:schemeClr val="tx1"/>
                </a:solidFill>
              </a:rPr>
              <a:t>a) Podpora flexibilních forem zaměstnání:</a:t>
            </a:r>
          </a:p>
          <a:p>
            <a:pPr marL="0" indent="0">
              <a:buNone/>
            </a:pPr>
            <a:endParaRPr lang="cs-CZ" b="1" dirty="0">
              <a:solidFill>
                <a:schemeClr val="tx1"/>
              </a:solidFill>
            </a:endParaRPr>
          </a:p>
          <a:p>
            <a:pPr>
              <a:buFontTx/>
              <a:buChar char="-"/>
            </a:pPr>
            <a:r>
              <a:rPr lang="cs-CZ" dirty="0">
                <a:solidFill>
                  <a:schemeClr val="tx1"/>
                </a:solidFill>
              </a:rPr>
              <a:t>Vytváření podmínek pro snazší uplatnění cílových skupin na trhu práce prostřednictvím flexibilních forem zaměstnávání (včetně poskytování mzdových příspěvků na nově vytvořená pracovní místa; může zakládat veřejnou podporu)</a:t>
            </a:r>
          </a:p>
          <a:p>
            <a:pPr>
              <a:buFontTx/>
              <a:buChar char="-"/>
            </a:pPr>
            <a:r>
              <a:rPr lang="cs-CZ" dirty="0">
                <a:solidFill>
                  <a:schemeClr val="tx1"/>
                </a:solidFill>
              </a:rPr>
              <a:t>Mezi flexibilní formy zaměstnání patří například zkrácený úvazek, rotace na pracovním místě, sdílení pracovního místa, práce na dálku</a:t>
            </a:r>
          </a:p>
        </p:txBody>
      </p:sp>
    </p:spTree>
    <p:extLst>
      <p:ext uri="{BB962C8B-B14F-4D97-AF65-F5344CB8AC3E}">
        <p14:creationId xmlns:p14="http://schemas.microsoft.com/office/powerpoint/2010/main" val="421310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dirty="0"/>
            </a:br>
            <a:br>
              <a:rPr lang="cs-CZ" dirty="0"/>
            </a:br>
            <a:br>
              <a:rPr lang="cs-CZ" dirty="0"/>
            </a:br>
            <a:br>
              <a:rPr lang="cs-CZ" dirty="0"/>
            </a:br>
            <a:r>
              <a:rPr lang="cs-CZ" sz="6000" dirty="0"/>
              <a:t>Představení výzvy</a:t>
            </a:r>
            <a:br>
              <a:rPr lang="cs-CZ" sz="6000" dirty="0"/>
            </a:br>
            <a:r>
              <a:rPr lang="cs-CZ" sz="6000" dirty="0"/>
              <a:t>Zaměstnanost</a:t>
            </a:r>
          </a:p>
        </p:txBody>
      </p:sp>
      <p:pic>
        <p:nvPicPr>
          <p:cNvPr id="4"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446081"/>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625190"/>
            <a:ext cx="7477760" cy="1232810"/>
          </a:xfrm>
          <a:prstGeom prst="rect">
            <a:avLst/>
          </a:prstGeom>
        </p:spPr>
      </p:pic>
      <p:grpSp>
        <p:nvGrpSpPr>
          <p:cNvPr id="6" name="Group 2">
            <a:extLst>
              <a:ext uri="{FF2B5EF4-FFF2-40B4-BE49-F238E27FC236}">
                <a16:creationId xmlns:a16="http://schemas.microsoft.com/office/drawing/2014/main" id="{620D5120-684D-43B5-AFC1-5C1EFF98A12C}"/>
              </a:ext>
            </a:extLst>
          </p:cNvPr>
          <p:cNvGrpSpPr>
            <a:grpSpLocks/>
          </p:cNvGrpSpPr>
          <p:nvPr/>
        </p:nvGrpSpPr>
        <p:grpSpPr bwMode="auto">
          <a:xfrm>
            <a:off x="7548880" y="715321"/>
            <a:ext cx="767715" cy="721360"/>
            <a:chOff x="9302" y="708"/>
            <a:chExt cx="656" cy="681"/>
          </a:xfrm>
        </p:grpSpPr>
        <p:pic>
          <p:nvPicPr>
            <p:cNvPr id="2051" name="Picture 3">
              <a:extLst>
                <a:ext uri="{FF2B5EF4-FFF2-40B4-BE49-F238E27FC236}">
                  <a16:creationId xmlns:a16="http://schemas.microsoft.com/office/drawing/2014/main" id="{15412D17-AA4D-47F6-B442-AE98D589B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E3C4A2B-2FC9-432E-A5C6-5159B78DF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311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udržitelnosti cílových skupin na trhu práce</a:t>
            </a:r>
          </a:p>
          <a:p>
            <a:pPr marL="0" indent="0">
              <a:buNone/>
            </a:pPr>
            <a:endParaRPr lang="cs-CZ" dirty="0"/>
          </a:p>
          <a:p>
            <a:pPr marL="0" indent="0">
              <a:buNone/>
            </a:pPr>
            <a:r>
              <a:rPr lang="cs-CZ" b="1" dirty="0">
                <a:solidFill>
                  <a:schemeClr val="tx1"/>
                </a:solidFill>
              </a:rPr>
              <a:t>b) Podpora zaměstnanců:</a:t>
            </a:r>
          </a:p>
          <a:p>
            <a:pPr marL="0" indent="0">
              <a:buNone/>
            </a:pPr>
            <a:endParaRPr lang="cs-CZ" b="1" dirty="0">
              <a:solidFill>
                <a:schemeClr val="tx1"/>
              </a:solidFill>
            </a:endParaRPr>
          </a:p>
          <a:p>
            <a:pPr>
              <a:buFontTx/>
              <a:buChar char="-"/>
            </a:pPr>
            <a:r>
              <a:rPr lang="cs-CZ" dirty="0">
                <a:solidFill>
                  <a:schemeClr val="tx1"/>
                </a:solidFill>
              </a:rPr>
              <a:t>Poradenství a rekvalifikace pro zaměstnance ve výpovědi</a:t>
            </a:r>
          </a:p>
          <a:p>
            <a:pPr>
              <a:buFontTx/>
              <a:buChar char="-"/>
            </a:pPr>
            <a:r>
              <a:rPr lang="cs-CZ" dirty="0">
                <a:solidFill>
                  <a:schemeClr val="tx1"/>
                </a:solidFill>
              </a:rPr>
              <a:t>Vzdělávání nových zaměstnanců, kteří byli v projektech přijati na nově vytvořená nebo uvolněná pracovní místa (může zakládat veřejnou podporu)</a:t>
            </a:r>
          </a:p>
        </p:txBody>
      </p:sp>
    </p:spTree>
    <p:extLst>
      <p:ext uri="{BB962C8B-B14F-4D97-AF65-F5344CB8AC3E}">
        <p14:creationId xmlns:p14="http://schemas.microsoft.com/office/powerpoint/2010/main" val="3571930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udržitelnosti cílových skupin na trhu práce</a:t>
            </a:r>
          </a:p>
          <a:p>
            <a:pPr marL="0" indent="0">
              <a:buNone/>
            </a:pPr>
            <a:endParaRPr lang="cs-CZ" dirty="0"/>
          </a:p>
          <a:p>
            <a:pPr marL="0" indent="0">
              <a:buNone/>
            </a:pPr>
            <a:r>
              <a:rPr lang="cs-CZ" b="1" dirty="0">
                <a:solidFill>
                  <a:schemeClr val="tx1"/>
                </a:solidFill>
              </a:rPr>
              <a:t>b) Podpora zaměstnanců:</a:t>
            </a:r>
          </a:p>
          <a:p>
            <a:pPr marL="0" indent="0">
              <a:buNone/>
            </a:pPr>
            <a:endParaRPr lang="cs-CZ" dirty="0"/>
          </a:p>
          <a:p>
            <a:pPr>
              <a:buFontTx/>
              <a:buChar char="-"/>
            </a:pPr>
            <a:r>
              <a:rPr lang="cs-CZ" dirty="0">
                <a:solidFill>
                  <a:schemeClr val="tx1"/>
                </a:solidFill>
              </a:rPr>
              <a:t>Práce na zkoušku (tzv. „ochutnávky“), při kterých není vyplácena zaměstnanci odměna (nutný soulad s §109 zákona č. 262/2006 Sb., zákoník práce: „Za vykonanou práci přísluší zaměstnanci mzda, plat nebo odměna z dohody“)</a:t>
            </a:r>
          </a:p>
          <a:p>
            <a:pPr>
              <a:buFontTx/>
              <a:buChar char="-"/>
            </a:pPr>
            <a:r>
              <a:rPr lang="cs-CZ" dirty="0">
                <a:solidFill>
                  <a:schemeClr val="tx1"/>
                </a:solidFill>
              </a:rPr>
              <a:t>Poskytování mzdových příspěvků již zaměstnaným či podnikajícím osobám z cílových skupin</a:t>
            </a:r>
          </a:p>
        </p:txBody>
      </p:sp>
    </p:spTree>
    <p:extLst>
      <p:ext uri="{BB962C8B-B14F-4D97-AF65-F5344CB8AC3E}">
        <p14:creationId xmlns:p14="http://schemas.microsoft.com/office/powerpoint/2010/main" val="279907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Příklady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udržitelnosti cílových skupin na trhu práce</a:t>
            </a:r>
          </a:p>
          <a:p>
            <a:pPr marL="0" indent="0">
              <a:buNone/>
            </a:pPr>
            <a:endParaRPr lang="cs-CZ" dirty="0"/>
          </a:p>
          <a:p>
            <a:pPr marL="0" indent="0">
              <a:buNone/>
            </a:pPr>
            <a:r>
              <a:rPr lang="cs-CZ" b="1" dirty="0">
                <a:solidFill>
                  <a:schemeClr val="tx1"/>
                </a:solidFill>
              </a:rPr>
              <a:t>c) Zprostředkování dočasného přidělení zaměstnance k jinému zaměstnavateli:</a:t>
            </a:r>
          </a:p>
          <a:p>
            <a:pPr marL="0" indent="0">
              <a:buNone/>
            </a:pPr>
            <a:endParaRPr lang="cs-CZ" b="1" dirty="0">
              <a:solidFill>
                <a:schemeClr val="tx1"/>
              </a:solidFill>
            </a:endParaRPr>
          </a:p>
          <a:p>
            <a:pPr algn="just">
              <a:buFontTx/>
              <a:buChar char="-"/>
            </a:pPr>
            <a:r>
              <a:rPr lang="cs-CZ" dirty="0">
                <a:solidFill>
                  <a:schemeClr val="tx1"/>
                </a:solidFill>
              </a:rPr>
              <a:t>Zprostředkování dočasného přidělení zaměstnance k jinému zaměstnavateli dle §43a zákona č. 262/2006 Sb., zákoník práce (nejedná se o agenturní zaměstnávání). Veřejnou podporu získá ten zaměstnavatel, kterému vznikne výhoda při dočasném přidělení zaměstnance v případě čerpání mzdového příspěvku.</a:t>
            </a:r>
          </a:p>
        </p:txBody>
      </p:sp>
    </p:spTree>
    <p:extLst>
      <p:ext uri="{BB962C8B-B14F-4D97-AF65-F5344CB8AC3E}">
        <p14:creationId xmlns:p14="http://schemas.microsoft.com/office/powerpoint/2010/main" val="323985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Popis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prostupného zaměstnávání:</a:t>
            </a:r>
          </a:p>
          <a:p>
            <a:pPr marL="0" indent="0">
              <a:buNone/>
            </a:pPr>
            <a:endParaRPr lang="cs-CZ" dirty="0"/>
          </a:p>
          <a:p>
            <a:pPr marL="0" indent="0">
              <a:buNone/>
            </a:pPr>
            <a:r>
              <a:rPr lang="cs-CZ" dirty="0">
                <a:solidFill>
                  <a:schemeClr val="tx1"/>
                </a:solidFill>
              </a:rPr>
              <a:t>a) Prostupné zaměstnávání</a:t>
            </a:r>
          </a:p>
          <a:p>
            <a:endParaRPr lang="cs-CZ" dirty="0">
              <a:solidFill>
                <a:schemeClr val="tx1"/>
              </a:solidFill>
            </a:endParaRPr>
          </a:p>
          <a:p>
            <a:endParaRPr lang="cs-CZ" b="1" dirty="0">
              <a:solidFill>
                <a:schemeClr val="tx1"/>
              </a:solidFill>
            </a:endParaRPr>
          </a:p>
          <a:p>
            <a:endParaRPr lang="pl-PL" dirty="0">
              <a:solidFill>
                <a:schemeClr val="tx1"/>
              </a:solidFill>
            </a:endParaRPr>
          </a:p>
        </p:txBody>
      </p:sp>
    </p:spTree>
    <p:extLst>
      <p:ext uri="{BB962C8B-B14F-4D97-AF65-F5344CB8AC3E}">
        <p14:creationId xmlns:p14="http://schemas.microsoft.com/office/powerpoint/2010/main" val="336636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Popis podporovaných aktivit</a:t>
            </a:r>
          </a:p>
        </p:txBody>
      </p:sp>
      <p:sp>
        <p:nvSpPr>
          <p:cNvPr id="3" name="Zástupný symbol pro obsah 2"/>
          <p:cNvSpPr>
            <a:spLocks noGrp="1"/>
          </p:cNvSpPr>
          <p:nvPr>
            <p:ph idx="1"/>
          </p:nvPr>
        </p:nvSpPr>
        <p:spPr>
          <a:xfrm>
            <a:off x="677334" y="2174240"/>
            <a:ext cx="9116906" cy="4683760"/>
          </a:xfrm>
        </p:spPr>
        <p:txBody>
          <a:bodyPr>
            <a:normAutofit/>
          </a:bodyPr>
          <a:lstStyle/>
          <a:p>
            <a:r>
              <a:rPr lang="cs-CZ" b="1" dirty="0">
                <a:solidFill>
                  <a:schemeClr val="tx1"/>
                </a:solidFill>
              </a:rPr>
              <a:t>Podpora prostupného zaměstnávání:</a:t>
            </a:r>
          </a:p>
          <a:p>
            <a:pPr marL="0" indent="0">
              <a:buNone/>
            </a:pPr>
            <a:endParaRPr lang="cs-CZ" dirty="0"/>
          </a:p>
          <a:p>
            <a:pPr marL="0" indent="0">
              <a:buNone/>
            </a:pPr>
            <a:r>
              <a:rPr lang="cs-CZ" dirty="0">
                <a:solidFill>
                  <a:schemeClr val="tx1"/>
                </a:solidFill>
              </a:rPr>
              <a:t>a) Prostupné zaměstnávání</a:t>
            </a:r>
          </a:p>
          <a:p>
            <a:pPr algn="just">
              <a:buFontTx/>
              <a:buChar char="-"/>
            </a:pPr>
            <a:r>
              <a:rPr lang="cs-CZ" dirty="0">
                <a:solidFill>
                  <a:schemeClr val="tx1"/>
                </a:solidFill>
              </a:rPr>
              <a:t>Aktivity umožňující za pomoci doprovodných opatření podle individuálních potřeb (podporované zaměstnávání, komplexní práce s cílovou skupinou) postupné zapojování dlouhodobě nezaměstnaných osob a osob s minimálními pracovními zkušenostmi na trh práce, získávání pracovních návyků a zkušeností, a to i s využitím nástrojů podpory zaměstnanosti, které povedou k dlouhodobému uplatnění těchto osob na trhu práce.</a:t>
            </a:r>
          </a:p>
          <a:p>
            <a:pPr algn="just">
              <a:buFontTx/>
              <a:buChar char="-"/>
            </a:pPr>
            <a:r>
              <a:rPr lang="cs-CZ" dirty="0">
                <a:solidFill>
                  <a:schemeClr val="tx1"/>
                </a:solidFill>
              </a:rPr>
              <a:t>Zvyšování motivace zaměstnavatelů k vytváření udržitelných pracovních míst s využitím nástrojů jako jsou pracovní místa na zkoušku, pracovní místa ve prospěch obcí a veřejně prospěšných institucí, pracovní místa u soukromých zaměstnavatelů, krátkodobé pracovní příležitosti, sezónní pracovní místa, pracovní trénink, placené odborné praxe a stáže, mentoring apod.</a:t>
            </a:r>
          </a:p>
          <a:p>
            <a:endParaRPr lang="cs-CZ" dirty="0">
              <a:solidFill>
                <a:schemeClr val="tx1"/>
              </a:solidFill>
            </a:endParaRPr>
          </a:p>
          <a:p>
            <a:endParaRPr lang="cs-CZ" b="1" dirty="0">
              <a:solidFill>
                <a:schemeClr val="tx1"/>
              </a:solidFill>
            </a:endParaRPr>
          </a:p>
          <a:p>
            <a:endParaRPr lang="pl-PL" dirty="0">
              <a:solidFill>
                <a:schemeClr val="tx1"/>
              </a:solidFill>
            </a:endParaRPr>
          </a:p>
        </p:txBody>
      </p:sp>
    </p:spTree>
    <p:extLst>
      <p:ext uri="{BB962C8B-B14F-4D97-AF65-F5344CB8AC3E}">
        <p14:creationId xmlns:p14="http://schemas.microsoft.com/office/powerpoint/2010/main" val="339406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77334" y="609599"/>
            <a:ext cx="8596668" cy="3575901"/>
          </a:xfrm>
        </p:spPr>
        <p:txBody>
          <a:bodyPr/>
          <a:lstStyle/>
          <a:p>
            <a:br>
              <a:rPr lang="cs-CZ" dirty="0"/>
            </a:br>
            <a:endParaRPr lang="cs-CZ" dirty="0"/>
          </a:p>
        </p:txBody>
      </p:sp>
      <p:sp>
        <p:nvSpPr>
          <p:cNvPr id="3" name="Zástupný symbol pro obsah 2"/>
          <p:cNvSpPr>
            <a:spLocks noGrp="1"/>
          </p:cNvSpPr>
          <p:nvPr>
            <p:ph idx="1"/>
          </p:nvPr>
        </p:nvSpPr>
        <p:spPr/>
        <p:txBody>
          <a:bodyPr/>
          <a:lstStyle/>
          <a:p>
            <a:endParaRPr lang="cs-CZ" dirty="0"/>
          </a:p>
          <a:p>
            <a:pPr marL="0" indent="0" algn="ctr">
              <a:buNone/>
            </a:pPr>
            <a:endParaRPr lang="cs-CZ" sz="5400" dirty="0">
              <a:solidFill>
                <a:schemeClr val="accent1"/>
              </a:solidFill>
              <a:latin typeface="+mj-lt"/>
              <a:ea typeface="+mj-ea"/>
              <a:cs typeface="+mj-cs"/>
            </a:endParaRPr>
          </a:p>
          <a:p>
            <a:pPr marL="0" indent="0" algn="ctr">
              <a:buNone/>
            </a:pPr>
            <a:r>
              <a:rPr lang="cs-CZ" sz="5400" dirty="0">
                <a:solidFill>
                  <a:schemeClr val="accent1"/>
                </a:solidFill>
                <a:latin typeface="+mj-lt"/>
                <a:ea typeface="+mj-ea"/>
                <a:cs typeface="+mj-cs"/>
              </a:rPr>
              <a:t>Indikátory</a:t>
            </a:r>
          </a:p>
          <a:p>
            <a:endParaRPr lang="cs-CZ" dirty="0"/>
          </a:p>
        </p:txBody>
      </p:sp>
      <p:pic>
        <p:nvPicPr>
          <p:cNvPr id="4"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809309" y="650449"/>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413232"/>
            <a:ext cx="7620000" cy="1256260"/>
          </a:xfrm>
          <a:prstGeom prst="rect">
            <a:avLst/>
          </a:prstGeom>
        </p:spPr>
      </p:pic>
      <p:grpSp>
        <p:nvGrpSpPr>
          <p:cNvPr id="6" name="Group 2">
            <a:extLst>
              <a:ext uri="{FF2B5EF4-FFF2-40B4-BE49-F238E27FC236}">
                <a16:creationId xmlns:a16="http://schemas.microsoft.com/office/drawing/2014/main" id="{DAE04E48-4B1B-4D47-A879-BB829F2F54E8}"/>
              </a:ext>
            </a:extLst>
          </p:cNvPr>
          <p:cNvGrpSpPr>
            <a:grpSpLocks/>
          </p:cNvGrpSpPr>
          <p:nvPr/>
        </p:nvGrpSpPr>
        <p:grpSpPr bwMode="auto">
          <a:xfrm>
            <a:off x="7452678" y="843604"/>
            <a:ext cx="844656" cy="797445"/>
            <a:chOff x="9302" y="708"/>
            <a:chExt cx="656" cy="681"/>
          </a:xfrm>
        </p:grpSpPr>
        <p:pic>
          <p:nvPicPr>
            <p:cNvPr id="4099" name="Picture 3">
              <a:extLst>
                <a:ext uri="{FF2B5EF4-FFF2-40B4-BE49-F238E27FC236}">
                  <a16:creationId xmlns:a16="http://schemas.microsoft.com/office/drawing/2014/main" id="{818FADEA-535B-4FD7-91A5-ED85F3FB1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8FFEE20-BCC4-4B84-8101-3D8B1694D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4681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677334" y="1311965"/>
            <a:ext cx="8596668" cy="5088835"/>
          </a:xfrm>
        </p:spPr>
        <p:txBody>
          <a:bodyPr>
            <a:normAutofit fontScale="92500"/>
          </a:bodyPr>
          <a:lstStyle/>
          <a:p>
            <a:pPr marL="0" indent="0">
              <a:buNone/>
            </a:pPr>
            <a:endParaRPr lang="cs-CZ" dirty="0"/>
          </a:p>
          <a:p>
            <a:r>
              <a:rPr lang="cs-CZ" sz="2400" dirty="0">
                <a:solidFill>
                  <a:schemeClr val="tx1"/>
                </a:solidFill>
              </a:rPr>
              <a:t>nástroje pro měření dosažených efektů projektových aktivit </a:t>
            </a:r>
          </a:p>
          <a:p>
            <a:pPr marL="0" indent="0">
              <a:buNone/>
            </a:pPr>
            <a:endParaRPr lang="cs-CZ" sz="2400" dirty="0">
              <a:solidFill>
                <a:schemeClr val="tx1"/>
              </a:solidFill>
            </a:endParaRPr>
          </a:p>
          <a:p>
            <a:r>
              <a:rPr lang="cs-CZ" sz="2400" dirty="0">
                <a:solidFill>
                  <a:schemeClr val="tx1"/>
                </a:solidFill>
              </a:rPr>
              <a:t>Indikátory výstupů </a:t>
            </a:r>
          </a:p>
          <a:p>
            <a:r>
              <a:rPr lang="cs-CZ" sz="2400" dirty="0">
                <a:solidFill>
                  <a:schemeClr val="tx1"/>
                </a:solidFill>
              </a:rPr>
              <a:t>Indikátory výsledků </a:t>
            </a:r>
          </a:p>
          <a:p>
            <a:endParaRPr lang="cs-CZ" sz="2400" dirty="0">
              <a:solidFill>
                <a:schemeClr val="tx1"/>
              </a:solidFill>
            </a:endParaRPr>
          </a:p>
          <a:p>
            <a:r>
              <a:rPr lang="cs-CZ" sz="2400" dirty="0">
                <a:solidFill>
                  <a:schemeClr val="tx1"/>
                </a:solidFill>
              </a:rPr>
              <a:t>Žadatel volí pouze ty indikátory z výzvy, které jsou relevantní pro jeho projekt </a:t>
            </a:r>
          </a:p>
          <a:p>
            <a:endParaRPr lang="cs-CZ" sz="2400" dirty="0">
              <a:solidFill>
                <a:schemeClr val="tx1"/>
              </a:solidFill>
            </a:endParaRPr>
          </a:p>
          <a:p>
            <a:r>
              <a:rPr lang="cs-CZ" sz="2400" dirty="0">
                <a:solidFill>
                  <a:schemeClr val="tx1"/>
                </a:solidFill>
              </a:rPr>
              <a:t>Ve zprávách o realizaci projektu se uvádějí kumulativně – souhrnně za období od počátku projektu do konce příslušného monitorovacího období </a:t>
            </a:r>
          </a:p>
          <a:p>
            <a:endParaRPr lang="cs-CZ" sz="2400" dirty="0">
              <a:solidFill>
                <a:schemeClr val="tx1"/>
              </a:solidFill>
            </a:endParaRPr>
          </a:p>
          <a:p>
            <a:endParaRPr lang="cs-CZ" sz="2400" dirty="0">
              <a:solidFill>
                <a:schemeClr val="tx1"/>
              </a:solidFill>
            </a:endParaRPr>
          </a:p>
        </p:txBody>
      </p:sp>
    </p:spTree>
    <p:extLst>
      <p:ext uri="{BB962C8B-B14F-4D97-AF65-F5344CB8AC3E}">
        <p14:creationId xmlns:p14="http://schemas.microsoft.com/office/powerpoint/2010/main" val="1187702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Indikátory</a:t>
            </a:r>
            <a:br>
              <a:rPr lang="cs-CZ" dirty="0"/>
            </a:br>
            <a:r>
              <a:rPr lang="cs-CZ" dirty="0"/>
              <a:t>- </a:t>
            </a:r>
            <a:r>
              <a:rPr lang="cs-CZ" sz="2800" dirty="0"/>
              <a:t>Pravidla a povinnosti s indikátory</a:t>
            </a:r>
          </a:p>
        </p:txBody>
      </p:sp>
      <p:sp>
        <p:nvSpPr>
          <p:cNvPr id="3" name="Zástupný symbol pro obsah 2"/>
          <p:cNvSpPr>
            <a:spLocks noGrp="1"/>
          </p:cNvSpPr>
          <p:nvPr>
            <p:ph idx="1"/>
          </p:nvPr>
        </p:nvSpPr>
        <p:spPr>
          <a:xfrm>
            <a:off x="677334" y="2236304"/>
            <a:ext cx="8596668" cy="4870174"/>
          </a:xfrm>
        </p:spPr>
        <p:txBody>
          <a:bodyPr/>
          <a:lstStyle/>
          <a:p>
            <a:pPr algn="just"/>
            <a:r>
              <a:rPr lang="cs-CZ" sz="2000" dirty="0">
                <a:solidFill>
                  <a:schemeClr val="tx1"/>
                </a:solidFill>
              </a:rPr>
              <a:t>Povinnost stanovit v žádosti cílové hodnoty indikátorů</a:t>
            </a:r>
          </a:p>
          <a:p>
            <a:pPr lvl="1" algn="just">
              <a:buFont typeface="Wingdings" panose="05000000000000000000" pitchFamily="2" charset="2"/>
              <a:buChar char="q"/>
            </a:pPr>
            <a:r>
              <a:rPr lang="cs-CZ" sz="1800" dirty="0">
                <a:solidFill>
                  <a:schemeClr val="tx1"/>
                </a:solidFill>
              </a:rPr>
              <a:t>Včetně popisu způsobu stanovení této hodnoty</a:t>
            </a:r>
          </a:p>
          <a:p>
            <a:pPr algn="just"/>
            <a:r>
              <a:rPr lang="cs-CZ" sz="2000" dirty="0">
                <a:solidFill>
                  <a:schemeClr val="tx1"/>
                </a:solidFill>
              </a:rPr>
              <a:t>Nastavení je závazné</a:t>
            </a:r>
          </a:p>
          <a:p>
            <a:pPr lvl="1" algn="just">
              <a:buFont typeface="Wingdings" panose="05000000000000000000" pitchFamily="2" charset="2"/>
              <a:buChar char="q"/>
            </a:pPr>
            <a:r>
              <a:rPr lang="cs-CZ" sz="1800" dirty="0">
                <a:solidFill>
                  <a:schemeClr val="tx1"/>
                </a:solidFill>
              </a:rPr>
              <a:t>Úprava – </a:t>
            </a:r>
            <a:r>
              <a:rPr lang="cs-CZ" sz="1800" b="1" dirty="0">
                <a:solidFill>
                  <a:schemeClr val="tx1"/>
                </a:solidFill>
              </a:rPr>
              <a:t>podstatnou změnou</a:t>
            </a:r>
          </a:p>
          <a:p>
            <a:pPr lvl="1" algn="just">
              <a:buFont typeface="Wingdings" panose="05000000000000000000" pitchFamily="2" charset="2"/>
              <a:buChar char="q"/>
            </a:pPr>
            <a:r>
              <a:rPr lang="cs-CZ" sz="1800" dirty="0">
                <a:solidFill>
                  <a:schemeClr val="tx1"/>
                </a:solidFill>
              </a:rPr>
              <a:t>Při nesplnění - </a:t>
            </a:r>
            <a:r>
              <a:rPr lang="cs-CZ" sz="1800" b="1" dirty="0">
                <a:solidFill>
                  <a:schemeClr val="tx1"/>
                </a:solidFill>
              </a:rPr>
              <a:t>sankce</a:t>
            </a:r>
          </a:p>
          <a:p>
            <a:pPr algn="just"/>
            <a:r>
              <a:rPr lang="cs-CZ" sz="2000" dirty="0">
                <a:solidFill>
                  <a:schemeClr val="tx1"/>
                </a:solidFill>
              </a:rPr>
              <a:t>Průběžné sledování jejich naplnění</a:t>
            </a:r>
          </a:p>
          <a:p>
            <a:pPr lvl="1" algn="just">
              <a:buFont typeface="Wingdings" panose="05000000000000000000" pitchFamily="2" charset="2"/>
              <a:buChar char="q"/>
            </a:pPr>
            <a:r>
              <a:rPr lang="cs-CZ" sz="1800" dirty="0">
                <a:solidFill>
                  <a:schemeClr val="tx1"/>
                </a:solidFill>
              </a:rPr>
              <a:t>Ve zprávách o realizaci projektu </a:t>
            </a:r>
          </a:p>
          <a:p>
            <a:pPr algn="just"/>
            <a:r>
              <a:rPr lang="cs-CZ" sz="2000" dirty="0">
                <a:solidFill>
                  <a:schemeClr val="tx1"/>
                </a:solidFill>
              </a:rPr>
              <a:t>Prokazatelnost vykazovaných hodnot</a:t>
            </a:r>
          </a:p>
          <a:p>
            <a:pPr lvl="1" algn="just">
              <a:buFont typeface="Wingdings" panose="05000000000000000000" pitchFamily="2" charset="2"/>
              <a:buChar char="q"/>
            </a:pPr>
            <a:r>
              <a:rPr lang="cs-CZ" sz="1800" dirty="0">
                <a:solidFill>
                  <a:schemeClr val="tx1"/>
                </a:solidFill>
              </a:rPr>
              <a:t>Záznamy o každém klientovi, prezenční listiny atd. ověřitelné případnou kontrolou, monitorovací listy</a:t>
            </a:r>
          </a:p>
        </p:txBody>
      </p:sp>
    </p:spTree>
    <p:extLst>
      <p:ext uri="{BB962C8B-B14F-4D97-AF65-F5344CB8AC3E}">
        <p14:creationId xmlns:p14="http://schemas.microsoft.com/office/powerpoint/2010/main" val="167935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Indikátory</a:t>
            </a:r>
            <a:br>
              <a:rPr lang="cs-CZ" dirty="0"/>
            </a:br>
            <a:r>
              <a:rPr lang="cs-CZ" sz="2700" dirty="0"/>
              <a:t>- Sankce při nesplnění závazků týkajících se indikátorů</a:t>
            </a:r>
          </a:p>
        </p:txBody>
      </p:sp>
      <p:sp>
        <p:nvSpPr>
          <p:cNvPr id="3" name="Zástupný symbol pro obsah 2"/>
          <p:cNvSpPr>
            <a:spLocks noGrp="1"/>
          </p:cNvSpPr>
          <p:nvPr>
            <p:ph idx="1"/>
          </p:nvPr>
        </p:nvSpPr>
        <p:spPr/>
        <p:txBody>
          <a:bodyPr>
            <a:normAutofit/>
          </a:bodyPr>
          <a:lstStyle/>
          <a:p>
            <a:pPr marL="0" indent="0">
              <a:buNone/>
            </a:pPr>
            <a:r>
              <a:rPr lang="cs-CZ" sz="2000" b="1" dirty="0">
                <a:solidFill>
                  <a:schemeClr val="tx1"/>
                </a:solidFill>
              </a:rPr>
              <a:t>Celková míra naplnění indikátorů výstupů vzhledem		Sankce:</a:t>
            </a:r>
          </a:p>
          <a:p>
            <a:pPr marL="0" indent="0">
              <a:buNone/>
            </a:pPr>
            <a:r>
              <a:rPr lang="cs-CZ" sz="2000" b="1" dirty="0">
                <a:solidFill>
                  <a:schemeClr val="tx1"/>
                </a:solidFill>
              </a:rPr>
              <a:t>k závazkům dle právního aktu:</a:t>
            </a:r>
          </a:p>
          <a:p>
            <a:pPr marL="0" indent="0">
              <a:buNone/>
            </a:pPr>
            <a:endParaRPr lang="cs-CZ" sz="2000" dirty="0">
              <a:solidFill>
                <a:schemeClr val="tx1"/>
              </a:solidFill>
            </a:endParaRPr>
          </a:p>
          <a:p>
            <a:pPr marL="0" indent="0">
              <a:buNone/>
            </a:pPr>
            <a:r>
              <a:rPr lang="cs-CZ" sz="2000" dirty="0">
                <a:solidFill>
                  <a:schemeClr val="tx1"/>
                </a:solidFill>
              </a:rPr>
              <a:t>Méně než 85 % a zároveň alespoň 70 %						15 %</a:t>
            </a:r>
          </a:p>
          <a:p>
            <a:pPr marL="0" indent="0">
              <a:buNone/>
            </a:pPr>
            <a:r>
              <a:rPr lang="cs-CZ" sz="2000" dirty="0">
                <a:solidFill>
                  <a:schemeClr val="tx1"/>
                </a:solidFill>
              </a:rPr>
              <a:t>Méně než 70 % a zároveň alespoň 55 %						20 %</a:t>
            </a:r>
          </a:p>
          <a:p>
            <a:pPr marL="0" indent="0">
              <a:buNone/>
            </a:pPr>
            <a:r>
              <a:rPr lang="cs-CZ" sz="2000" dirty="0">
                <a:solidFill>
                  <a:schemeClr val="tx1"/>
                </a:solidFill>
              </a:rPr>
              <a:t>Méně než 55 % a zároveň alespoň 40 %						30 %</a:t>
            </a:r>
          </a:p>
          <a:p>
            <a:pPr marL="0" indent="0">
              <a:buNone/>
            </a:pPr>
            <a:r>
              <a:rPr lang="cs-CZ" sz="2000" dirty="0">
                <a:solidFill>
                  <a:schemeClr val="tx1"/>
                </a:solidFill>
              </a:rPr>
              <a:t>Méně než 40 % 												50 %</a:t>
            </a:r>
          </a:p>
        </p:txBody>
      </p:sp>
    </p:spTree>
    <p:extLst>
      <p:ext uri="{BB962C8B-B14F-4D97-AF65-F5344CB8AC3E}">
        <p14:creationId xmlns:p14="http://schemas.microsoft.com/office/powerpoint/2010/main" val="269594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Indikátory</a:t>
            </a:r>
            <a:br>
              <a:rPr lang="cs-CZ" dirty="0"/>
            </a:br>
            <a:r>
              <a:rPr lang="cs-CZ" dirty="0"/>
              <a:t>- </a:t>
            </a:r>
            <a:r>
              <a:rPr lang="cs-CZ" sz="3000" dirty="0"/>
              <a:t>Indikátory se závazkem</a:t>
            </a:r>
          </a:p>
        </p:txBody>
      </p:sp>
      <p:sp>
        <p:nvSpPr>
          <p:cNvPr id="3" name="Zástupný symbol pro obsah 2"/>
          <p:cNvSpPr>
            <a:spLocks noGrp="1"/>
          </p:cNvSpPr>
          <p:nvPr>
            <p:ph idx="1"/>
          </p:nvPr>
        </p:nvSpPr>
        <p:spPr/>
        <p:txBody>
          <a:bodyPr/>
          <a:lstStyle/>
          <a:p>
            <a:r>
              <a:rPr lang="cs-CZ" dirty="0">
                <a:solidFill>
                  <a:schemeClr val="tx1"/>
                </a:solidFill>
              </a:rPr>
              <a:t>Hodnoty, které jsou chápány jako závazek žadatele, kterého má dosáhnout díky realizaci projektu</a:t>
            </a:r>
          </a:p>
          <a:p>
            <a:pPr marL="0" indent="0">
              <a:buNone/>
            </a:pPr>
            <a:endParaRPr lang="cs-CZ" dirty="0"/>
          </a:p>
          <a:p>
            <a:pPr marL="0" indent="0">
              <a:buNone/>
            </a:pP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1816232850"/>
              </p:ext>
            </p:extLst>
          </p:nvPr>
        </p:nvGraphicFramePr>
        <p:xfrm>
          <a:off x="677334" y="3775605"/>
          <a:ext cx="8596311" cy="1066803"/>
        </p:xfrm>
        <a:graphic>
          <a:graphicData uri="http://schemas.openxmlformats.org/drawingml/2006/table">
            <a:tbl>
              <a:tblPr firstRow="1" firstCol="1" bandRow="1">
                <a:tableStyleId>{5C22544A-7EE6-4342-B048-85BDC9FD1C3A}</a:tableStyleId>
              </a:tblPr>
              <a:tblGrid>
                <a:gridCol w="1179414">
                  <a:extLst>
                    <a:ext uri="{9D8B030D-6E8A-4147-A177-3AD203B41FA5}">
                      <a16:colId xmlns:a16="http://schemas.microsoft.com/office/drawing/2014/main" val="170426922"/>
                    </a:ext>
                  </a:extLst>
                </a:gridCol>
                <a:gridCol w="3907883">
                  <a:extLst>
                    <a:ext uri="{9D8B030D-6E8A-4147-A177-3AD203B41FA5}">
                      <a16:colId xmlns:a16="http://schemas.microsoft.com/office/drawing/2014/main" val="4291394134"/>
                    </a:ext>
                  </a:extLst>
                </a:gridCol>
                <a:gridCol w="1750209">
                  <a:extLst>
                    <a:ext uri="{9D8B030D-6E8A-4147-A177-3AD203B41FA5}">
                      <a16:colId xmlns:a16="http://schemas.microsoft.com/office/drawing/2014/main" val="1436548706"/>
                    </a:ext>
                  </a:extLst>
                </a:gridCol>
                <a:gridCol w="1758805">
                  <a:extLst>
                    <a:ext uri="{9D8B030D-6E8A-4147-A177-3AD203B41FA5}">
                      <a16:colId xmlns:a16="http://schemas.microsoft.com/office/drawing/2014/main" val="1999207315"/>
                    </a:ext>
                  </a:extLst>
                </a:gridCol>
              </a:tblGrid>
              <a:tr h="524936">
                <a:tc>
                  <a:txBody>
                    <a:bodyPr/>
                    <a:lstStyle/>
                    <a:p>
                      <a:pPr algn="ctr">
                        <a:lnSpc>
                          <a:spcPct val="115000"/>
                        </a:lnSpc>
                        <a:spcAft>
                          <a:spcPts val="600"/>
                        </a:spcAft>
                      </a:pPr>
                      <a:r>
                        <a:rPr lang="cs-CZ" sz="1600" dirty="0">
                          <a:effectLst/>
                        </a:rPr>
                        <a:t>Kód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cs-CZ" sz="1600" dirty="0">
                          <a:effectLst/>
                        </a:rPr>
                        <a:t>Název indikátoru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cs-CZ" sz="1600" dirty="0">
                          <a:effectLst/>
                        </a:rPr>
                        <a:t>Měrná jednotka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cs-CZ" sz="1600" dirty="0">
                          <a:effectLst/>
                        </a:rPr>
                        <a:t>Typ indikátoru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306067"/>
                  </a:ext>
                </a:extLst>
              </a:tr>
              <a:tr h="541867">
                <a:tc>
                  <a:txBody>
                    <a:bodyPr/>
                    <a:lstStyle/>
                    <a:p>
                      <a:pPr algn="ctr">
                        <a:lnSpc>
                          <a:spcPct val="115000"/>
                        </a:lnSpc>
                        <a:spcAft>
                          <a:spcPts val="600"/>
                        </a:spcAft>
                      </a:pPr>
                      <a:r>
                        <a:rPr lang="cs-CZ" sz="1600" dirty="0">
                          <a:effectLst/>
                        </a:rPr>
                        <a:t>60000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dirty="0">
                          <a:effectLst/>
                        </a:rPr>
                        <a:t>Celkový počet účastníků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dirty="0">
                          <a:effectLst/>
                          <a:latin typeface="+mn-lt"/>
                          <a:ea typeface="+mn-ea"/>
                          <a:cs typeface="+mn-cs"/>
                        </a:rPr>
                        <a:t>Účastníci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dirty="0">
                          <a:effectLst/>
                        </a:rPr>
                        <a:t>Výstup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1910518"/>
                  </a:ext>
                </a:extLst>
              </a:tr>
            </a:tbl>
          </a:graphicData>
        </a:graphic>
      </p:graphicFrame>
      <p:sp>
        <p:nvSpPr>
          <p:cNvPr id="9" name="Rectangle 4"/>
          <p:cNvSpPr>
            <a:spLocks noChangeArrowheads="1"/>
          </p:cNvSpPr>
          <p:nvPr/>
        </p:nvSpPr>
        <p:spPr bwMode="auto">
          <a:xfrm>
            <a:off x="677863" y="3716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278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informace:</a:t>
            </a:r>
          </a:p>
        </p:txBody>
      </p:sp>
      <p:sp>
        <p:nvSpPr>
          <p:cNvPr id="3" name="Zástupný symbol pro obsah 2"/>
          <p:cNvSpPr>
            <a:spLocks noGrp="1"/>
          </p:cNvSpPr>
          <p:nvPr>
            <p:ph idx="1"/>
          </p:nvPr>
        </p:nvSpPr>
        <p:spPr>
          <a:xfrm>
            <a:off x="583065" y="1366887"/>
            <a:ext cx="8596668" cy="4674475"/>
          </a:xfrm>
        </p:spPr>
        <p:txBody>
          <a:bodyPr>
            <a:noAutofit/>
          </a:bodyPr>
          <a:lstStyle/>
          <a:p>
            <a:endParaRPr lang="cs-CZ" sz="2000" b="1" dirty="0">
              <a:solidFill>
                <a:schemeClr val="tx1"/>
              </a:solidFill>
            </a:endParaRPr>
          </a:p>
          <a:p>
            <a:endParaRPr lang="cs-CZ" sz="2000" b="1" dirty="0">
              <a:solidFill>
                <a:schemeClr val="tx1"/>
              </a:solidFill>
            </a:endParaRPr>
          </a:p>
          <a:p>
            <a:r>
              <a:rPr lang="cs-CZ" sz="2000" b="1" dirty="0">
                <a:solidFill>
                  <a:schemeClr val="tx1"/>
                </a:solidFill>
              </a:rPr>
              <a:t>Číslo výzvy </a:t>
            </a:r>
            <a:r>
              <a:rPr lang="cs-CZ" dirty="0">
                <a:solidFill>
                  <a:schemeClr val="tx1"/>
                </a:solidFill>
              </a:rPr>
              <a:t>189</a:t>
            </a:r>
            <a:r>
              <a:rPr lang="en-US" dirty="0">
                <a:solidFill>
                  <a:schemeClr val="tx1"/>
                </a:solidFill>
              </a:rPr>
              <a:t>/03_16_047/CLLD_15_01_239</a:t>
            </a:r>
            <a:endParaRPr lang="cs-CZ" sz="2000" dirty="0">
              <a:solidFill>
                <a:schemeClr val="tx1"/>
              </a:solidFill>
            </a:endParaRPr>
          </a:p>
          <a:p>
            <a:pPr marL="0" indent="0">
              <a:buNone/>
            </a:pPr>
            <a:endParaRPr lang="cs-CZ" sz="2000" b="1" dirty="0">
              <a:solidFill>
                <a:schemeClr val="tx1"/>
              </a:solidFill>
            </a:endParaRPr>
          </a:p>
          <a:p>
            <a:r>
              <a:rPr lang="cs-CZ" sz="2000" b="1" dirty="0">
                <a:solidFill>
                  <a:schemeClr val="tx1"/>
                </a:solidFill>
              </a:rPr>
              <a:t>Vyhlášení výzvy a zahájení příjmu žádostí:	29. 9. 2017, 8:00 hod.</a:t>
            </a:r>
          </a:p>
          <a:p>
            <a:endParaRPr lang="cs-CZ" sz="2000" b="1" dirty="0">
              <a:solidFill>
                <a:schemeClr val="tx1"/>
              </a:solidFill>
            </a:endParaRPr>
          </a:p>
          <a:p>
            <a:r>
              <a:rPr lang="cs-CZ" sz="2000" b="1" dirty="0">
                <a:solidFill>
                  <a:schemeClr val="tx1"/>
                </a:solidFill>
              </a:rPr>
              <a:t>Ukončení příjmu žádostí o podporu:	16. 11. 2018, 12:00 hod.</a:t>
            </a:r>
          </a:p>
        </p:txBody>
      </p:sp>
    </p:spTree>
    <p:extLst>
      <p:ext uri="{BB962C8B-B14F-4D97-AF65-F5344CB8AC3E}">
        <p14:creationId xmlns:p14="http://schemas.microsoft.com/office/powerpoint/2010/main" val="2048966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br>
              <a:rPr lang="cs-CZ" dirty="0"/>
            </a:br>
            <a:r>
              <a:rPr lang="cs-CZ" dirty="0"/>
              <a:t>- </a:t>
            </a:r>
            <a:r>
              <a:rPr lang="cs-CZ" sz="3000" dirty="0"/>
              <a:t>Indikátory bez závazku</a:t>
            </a:r>
          </a:p>
        </p:txBody>
      </p:sp>
      <p:sp>
        <p:nvSpPr>
          <p:cNvPr id="3" name="Zástupný symbol pro obsah 2"/>
          <p:cNvSpPr>
            <a:spLocks noGrp="1"/>
          </p:cNvSpPr>
          <p:nvPr>
            <p:ph idx="1"/>
          </p:nvPr>
        </p:nvSpPr>
        <p:spPr/>
        <p:txBody>
          <a:bodyPr>
            <a:normAutofit/>
          </a:bodyPr>
          <a:lstStyle/>
          <a:p>
            <a:r>
              <a:rPr lang="cs-CZ" dirty="0">
                <a:solidFill>
                  <a:schemeClr val="tx1"/>
                </a:solidFill>
              </a:rPr>
              <a:t>Hodnoty, které nepředstavují závazek žadatele, ale které je nutné sledovat (žadatel má povinnost vyplnit cílovou hodnotu indikátorů, u nerelevantních je možno uvést hodnotu 0.) </a:t>
            </a:r>
            <a:endParaRPr lang="cs-CZ" dirty="0"/>
          </a:p>
          <a:p>
            <a:endParaRPr lang="cs-CZ" dirty="0"/>
          </a:p>
          <a:p>
            <a:endParaRPr lang="cs-CZ"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702768931"/>
              </p:ext>
            </p:extLst>
          </p:nvPr>
        </p:nvGraphicFramePr>
        <p:xfrm>
          <a:off x="711200" y="3470329"/>
          <a:ext cx="8562976" cy="2712897"/>
        </p:xfrm>
        <a:graphic>
          <a:graphicData uri="http://schemas.openxmlformats.org/drawingml/2006/table">
            <a:tbl>
              <a:tblPr firstRow="1" firstCol="1" bandRow="1">
                <a:tableStyleId>{5C22544A-7EE6-4342-B048-85BDC9FD1C3A}</a:tableStyleId>
              </a:tblPr>
              <a:tblGrid>
                <a:gridCol w="962117">
                  <a:extLst>
                    <a:ext uri="{9D8B030D-6E8A-4147-A177-3AD203B41FA5}">
                      <a16:colId xmlns:a16="http://schemas.microsoft.com/office/drawing/2014/main" val="1624073060"/>
                    </a:ext>
                  </a:extLst>
                </a:gridCol>
                <a:gridCol w="4946318">
                  <a:extLst>
                    <a:ext uri="{9D8B030D-6E8A-4147-A177-3AD203B41FA5}">
                      <a16:colId xmlns:a16="http://schemas.microsoft.com/office/drawing/2014/main" val="686945586"/>
                    </a:ext>
                  </a:extLst>
                </a:gridCol>
                <a:gridCol w="1129555">
                  <a:extLst>
                    <a:ext uri="{9D8B030D-6E8A-4147-A177-3AD203B41FA5}">
                      <a16:colId xmlns:a16="http://schemas.microsoft.com/office/drawing/2014/main" val="173255391"/>
                    </a:ext>
                  </a:extLst>
                </a:gridCol>
                <a:gridCol w="1524986">
                  <a:extLst>
                    <a:ext uri="{9D8B030D-6E8A-4147-A177-3AD203B41FA5}">
                      <a16:colId xmlns:a16="http://schemas.microsoft.com/office/drawing/2014/main" val="279117544"/>
                    </a:ext>
                  </a:extLst>
                </a:gridCol>
              </a:tblGrid>
              <a:tr h="488626">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Kód</a:t>
                      </a:r>
                    </a:p>
                  </a:txBody>
                  <a:tcPr marL="0" marR="0" marT="0" marB="0"/>
                </a:tc>
                <a:tc>
                  <a:txBody>
                    <a:bodyPr/>
                    <a:lstStyle/>
                    <a:p>
                      <a:pPr marL="0" algn="ctr" defTabSz="457200" rtl="0" eaLnBrk="1" latinLnBrk="0" hangingPunct="1">
                        <a:lnSpc>
                          <a:spcPct val="115000"/>
                        </a:lnSpc>
                        <a:spcAft>
                          <a:spcPts val="600"/>
                        </a:spcAft>
                      </a:pPr>
                      <a:r>
                        <a:rPr lang="cs-CZ" sz="1600" b="1" kern="1200" dirty="0">
                          <a:solidFill>
                            <a:schemeClr val="lt1"/>
                          </a:solidFill>
                          <a:effectLst/>
                          <a:latin typeface="+mn-lt"/>
                          <a:ea typeface="+mn-ea"/>
                          <a:cs typeface="+mn-cs"/>
                        </a:rPr>
                        <a:t>Název indikátoru </a:t>
                      </a:r>
                    </a:p>
                  </a:txBody>
                  <a:tcPr marL="0" marR="0" marT="0" marB="0"/>
                </a:tc>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Měrná jednotka </a:t>
                      </a:r>
                    </a:p>
                  </a:txBody>
                  <a:tcPr marL="0" marR="0" marT="0" marB="0"/>
                </a:tc>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Typ indikátoru </a:t>
                      </a:r>
                    </a:p>
                  </a:txBody>
                  <a:tcPr marL="0" marR="0" marT="0" marB="0"/>
                </a:tc>
                <a:extLst>
                  <a:ext uri="{0D108BD9-81ED-4DB2-BD59-A6C34878D82A}">
                    <a16:rowId xmlns:a16="http://schemas.microsoft.com/office/drawing/2014/main" val="2467533340"/>
                  </a:ext>
                </a:extLst>
              </a:tr>
              <a:tr h="471744">
                <a:tc>
                  <a:txBody>
                    <a:bodyPr/>
                    <a:lstStyle/>
                    <a:p>
                      <a:pPr marL="0" marR="36195" algn="ctr" defTabSz="457200" rtl="0" eaLnBrk="1" latinLnBrk="0" hangingPunct="1">
                        <a:lnSpc>
                          <a:spcPct val="115000"/>
                        </a:lnSpc>
                        <a:spcBef>
                          <a:spcPts val="300"/>
                        </a:spcBef>
                        <a:spcAft>
                          <a:spcPts val="600"/>
                        </a:spcAft>
                      </a:pPr>
                      <a:r>
                        <a:rPr lang="cs-CZ" sz="1600" b="1" kern="1200" dirty="0">
                          <a:solidFill>
                            <a:schemeClr val="lt1"/>
                          </a:solidFill>
                          <a:effectLst/>
                          <a:latin typeface="+mn-lt"/>
                          <a:ea typeface="+mn-ea"/>
                          <a:cs typeface="+mn-cs"/>
                        </a:rPr>
                        <a:t>50130 </a:t>
                      </a:r>
                    </a:p>
                  </a:txBody>
                  <a:tcPr marL="0" marR="0" marT="0" marB="0"/>
                </a:tc>
                <a:tc>
                  <a:txBody>
                    <a:bodyPr/>
                    <a:lstStyle/>
                    <a:p>
                      <a:pPr marL="0" marR="36195" algn="ctr" defTabSz="457200" rtl="0" eaLnBrk="1" latinLnBrk="0" hangingPunct="1">
                        <a:lnSpc>
                          <a:spcPct val="115000"/>
                        </a:lnSpc>
                        <a:spcBef>
                          <a:spcPts val="300"/>
                        </a:spcBef>
                        <a:spcAft>
                          <a:spcPts val="600"/>
                        </a:spcAft>
                      </a:pPr>
                      <a:r>
                        <a:rPr lang="cs-CZ" sz="1600" b="1" kern="1200" dirty="0">
                          <a:solidFill>
                            <a:schemeClr val="tx1"/>
                          </a:solidFill>
                          <a:effectLst/>
                          <a:latin typeface="+mn-lt"/>
                          <a:ea typeface="+mn-ea"/>
                          <a:cs typeface="+mn-cs"/>
                        </a:rPr>
                        <a:t>Počet osob pracujících v rámci flexibilních forem práce </a:t>
                      </a:r>
                    </a:p>
                  </a:txBody>
                  <a:tcPr marL="0" marR="0" marT="0" marB="0"/>
                </a:tc>
                <a:tc>
                  <a:txBody>
                    <a:bodyPr/>
                    <a:lstStyle/>
                    <a:p>
                      <a:pPr marL="0" marR="36195" algn="ctr" defTabSz="457200" rtl="0" eaLnBrk="1" latinLnBrk="0" hangingPunct="1">
                        <a:lnSpc>
                          <a:spcPct val="115000"/>
                        </a:lnSpc>
                        <a:spcBef>
                          <a:spcPts val="300"/>
                        </a:spcBef>
                        <a:spcAft>
                          <a:spcPts val="600"/>
                        </a:spcAft>
                      </a:pPr>
                      <a:r>
                        <a:rPr lang="cs-CZ" sz="1600" b="1" kern="1200" dirty="0">
                          <a:solidFill>
                            <a:schemeClr val="tx1"/>
                          </a:solidFill>
                          <a:effectLst/>
                          <a:latin typeface="+mn-lt"/>
                          <a:ea typeface="+mn-ea"/>
                          <a:cs typeface="+mn-cs"/>
                        </a:rPr>
                        <a:t>Osoby </a:t>
                      </a:r>
                    </a:p>
                  </a:txBody>
                  <a:tcPr marL="0" marR="0" marT="0" marB="0"/>
                </a:tc>
                <a:tc>
                  <a:txBody>
                    <a:bodyPr/>
                    <a:lstStyle/>
                    <a:p>
                      <a:pPr marL="0" marR="36195" algn="ctr" defTabSz="457200" rtl="0" eaLnBrk="1" latinLnBrk="0" hangingPunct="1">
                        <a:lnSpc>
                          <a:spcPct val="115000"/>
                        </a:lnSpc>
                        <a:spcBef>
                          <a:spcPts val="300"/>
                        </a:spcBef>
                        <a:spcAft>
                          <a:spcPts val="600"/>
                        </a:spcAft>
                      </a:pPr>
                      <a:r>
                        <a:rPr lang="cs-CZ" sz="1600" b="1" kern="1200" dirty="0">
                          <a:solidFill>
                            <a:schemeClr val="tx1"/>
                          </a:solidFill>
                          <a:effectLst/>
                          <a:latin typeface="+mn-lt"/>
                          <a:ea typeface="+mn-ea"/>
                          <a:cs typeface="+mn-cs"/>
                        </a:rPr>
                        <a:t>Výsledek </a:t>
                      </a:r>
                    </a:p>
                  </a:txBody>
                  <a:tcPr marL="0" marR="0" marT="0" marB="0"/>
                </a:tc>
                <a:extLst>
                  <a:ext uri="{0D108BD9-81ED-4DB2-BD59-A6C34878D82A}">
                    <a16:rowId xmlns:a16="http://schemas.microsoft.com/office/drawing/2014/main" val="586565056"/>
                  </a:ext>
                </a:extLst>
              </a:tr>
              <a:tr h="772487">
                <a:tc>
                  <a:txBody>
                    <a:bodyPr/>
                    <a:lstStyle/>
                    <a:p>
                      <a:pPr marL="0" marR="36195" algn="ctr" defTabSz="457200" rtl="0" eaLnBrk="1" latinLnBrk="0" hangingPunct="1">
                        <a:lnSpc>
                          <a:spcPct val="115000"/>
                        </a:lnSpc>
                        <a:spcBef>
                          <a:spcPts val="300"/>
                        </a:spcBef>
                        <a:spcAft>
                          <a:spcPts val="600"/>
                        </a:spcAft>
                      </a:pPr>
                      <a:r>
                        <a:rPr lang="en-US" sz="1600" b="1" kern="1200" dirty="0">
                          <a:solidFill>
                            <a:schemeClr val="lt1"/>
                          </a:solidFill>
                          <a:effectLst/>
                          <a:latin typeface="+mn-lt"/>
                          <a:ea typeface="+mn-ea"/>
                          <a:cs typeface="+mn-cs"/>
                        </a:rPr>
                        <a:t>50105</a:t>
                      </a:r>
                      <a:endParaRPr lang="cs-CZ" sz="1600" b="1" kern="1200" dirty="0">
                        <a:solidFill>
                          <a:schemeClr val="lt1"/>
                        </a:solidFill>
                        <a:effectLst/>
                        <a:latin typeface="+mn-lt"/>
                        <a:ea typeface="+mn-ea"/>
                        <a:cs typeface="+mn-cs"/>
                      </a:endParaRPr>
                    </a:p>
                  </a:txBody>
                  <a:tcPr marL="0" marR="0" marT="0" marB="0"/>
                </a:tc>
                <a:tc>
                  <a:txBody>
                    <a:bodyPr/>
                    <a:lstStyle/>
                    <a:p>
                      <a:pPr marL="0" marR="36195" algn="ctr" defTabSz="457200" rtl="0" eaLnBrk="1" latinLnBrk="0" hangingPunct="1">
                        <a:lnSpc>
                          <a:spcPct val="115000"/>
                        </a:lnSpc>
                        <a:spcBef>
                          <a:spcPts val="300"/>
                        </a:spcBef>
                        <a:spcAft>
                          <a:spcPts val="600"/>
                        </a:spcAft>
                      </a:pPr>
                      <a:r>
                        <a:rPr lang="en-US" sz="1600" b="1" kern="1200" dirty="0" err="1">
                          <a:solidFill>
                            <a:schemeClr val="tx1"/>
                          </a:solidFill>
                          <a:effectLst/>
                          <a:latin typeface="+mn-lt"/>
                          <a:ea typeface="+mn-ea"/>
                          <a:cs typeface="+mn-cs"/>
                        </a:rPr>
                        <a:t>Počet</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zaměstnavatelů</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kteří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podporují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flexibilní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formy</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práce</a:t>
                      </a:r>
                      <a:endParaRPr lang="cs-CZ" sz="1600" b="1" kern="1200" dirty="0">
                        <a:solidFill>
                          <a:schemeClr val="tx1"/>
                        </a:solidFill>
                        <a:effectLst/>
                        <a:latin typeface="+mn-lt"/>
                        <a:ea typeface="+mn-ea"/>
                        <a:cs typeface="+mn-cs"/>
                      </a:endParaRPr>
                    </a:p>
                  </a:txBody>
                  <a:tcPr marL="0" marR="0" marT="0" marB="0"/>
                </a:tc>
                <a:tc>
                  <a:txBody>
                    <a:bodyPr/>
                    <a:lstStyle/>
                    <a:p>
                      <a:pPr marL="0" marR="36195" algn="ctr" defTabSz="457200" rtl="0" eaLnBrk="1" latinLnBrk="0" hangingPunct="1">
                        <a:lnSpc>
                          <a:spcPct val="115000"/>
                        </a:lnSpc>
                        <a:spcBef>
                          <a:spcPts val="300"/>
                        </a:spcBef>
                        <a:spcAft>
                          <a:spcPts val="600"/>
                        </a:spcAft>
                      </a:pPr>
                      <a:r>
                        <a:rPr lang="en-US" sz="1600" b="1" kern="1200" dirty="0" err="1">
                          <a:solidFill>
                            <a:schemeClr val="tx1"/>
                          </a:solidFill>
                          <a:effectLst/>
                          <a:latin typeface="+mn-lt"/>
                          <a:ea typeface="+mn-ea"/>
                          <a:cs typeface="+mn-cs"/>
                        </a:rPr>
                        <a:t>Podniky</a:t>
                      </a:r>
                      <a:endParaRPr lang="cs-CZ" sz="1600" b="1" kern="1200" dirty="0">
                        <a:solidFill>
                          <a:schemeClr val="tx1"/>
                        </a:solidFill>
                        <a:effectLst/>
                        <a:latin typeface="+mn-lt"/>
                        <a:ea typeface="+mn-ea"/>
                        <a:cs typeface="+mn-cs"/>
                      </a:endParaRPr>
                    </a:p>
                  </a:txBody>
                  <a:tcPr marL="0" marR="0" marT="0" marB="0"/>
                </a:tc>
                <a:tc>
                  <a:txBody>
                    <a:bodyPr/>
                    <a:lstStyle/>
                    <a:p>
                      <a:pPr marL="36195" algn="ctr">
                        <a:spcBef>
                          <a:spcPts val="305"/>
                        </a:spcBef>
                        <a:spcAft>
                          <a:spcPts val="0"/>
                        </a:spcAft>
                      </a:pPr>
                      <a:r>
                        <a:rPr lang="en-US" sz="1600" b="1" kern="1200" dirty="0" err="1">
                          <a:solidFill>
                            <a:schemeClr val="tx1"/>
                          </a:solidFill>
                          <a:effectLst/>
                          <a:latin typeface="+mn-lt"/>
                          <a:ea typeface="+mn-ea"/>
                          <a:cs typeface="+mn-cs"/>
                        </a:rPr>
                        <a:t>Výstup</a:t>
                      </a:r>
                      <a:endParaRPr lang="cs-CZ" sz="1600" b="1" kern="1200" dirty="0">
                        <a:solidFill>
                          <a:schemeClr val="tx1"/>
                        </a:solidFill>
                        <a:effectLst/>
                        <a:latin typeface="+mn-lt"/>
                        <a:ea typeface="+mn-ea"/>
                        <a:cs typeface="+mn-cs"/>
                      </a:endParaRPr>
                    </a:p>
                  </a:txBody>
                  <a:tcPr marL="0" marR="0" marT="0" marB="0"/>
                </a:tc>
                <a:extLst>
                  <a:ext uri="{0D108BD9-81ED-4DB2-BD59-A6C34878D82A}">
                    <a16:rowId xmlns:a16="http://schemas.microsoft.com/office/drawing/2014/main" val="1232144335"/>
                  </a:ext>
                </a:extLst>
              </a:tr>
              <a:tr h="818746">
                <a:tc>
                  <a:txBody>
                    <a:bodyPr/>
                    <a:lstStyle/>
                    <a:p>
                      <a:pPr marL="0" marR="36195" algn="ctr" defTabSz="457200" rtl="0" eaLnBrk="1" latinLnBrk="0" hangingPunct="1">
                        <a:lnSpc>
                          <a:spcPct val="115000"/>
                        </a:lnSpc>
                        <a:spcBef>
                          <a:spcPts val="300"/>
                        </a:spcBef>
                        <a:spcAft>
                          <a:spcPts val="600"/>
                        </a:spcAft>
                      </a:pPr>
                      <a:r>
                        <a:rPr lang="en-US" sz="1600" b="1" kern="1200" dirty="0">
                          <a:solidFill>
                            <a:schemeClr val="lt1"/>
                          </a:solidFill>
                          <a:effectLst/>
                          <a:latin typeface="+mn-lt"/>
                          <a:ea typeface="+mn-ea"/>
                          <a:cs typeface="+mn-cs"/>
                        </a:rPr>
                        <a:t>80500</a:t>
                      </a:r>
                      <a:endParaRPr lang="cs-CZ" sz="1600" b="1" kern="1200" dirty="0">
                        <a:solidFill>
                          <a:schemeClr val="lt1"/>
                        </a:solidFill>
                        <a:effectLst/>
                        <a:latin typeface="+mn-lt"/>
                        <a:ea typeface="+mn-ea"/>
                        <a:cs typeface="+mn-cs"/>
                      </a:endParaRPr>
                    </a:p>
                  </a:txBody>
                  <a:tcPr marL="0" marR="0" marT="0" marB="0"/>
                </a:tc>
                <a:tc>
                  <a:txBody>
                    <a:bodyPr/>
                    <a:lstStyle/>
                    <a:p>
                      <a:pPr marL="37465" marR="118110">
                        <a:lnSpc>
                          <a:spcPct val="115000"/>
                        </a:lnSpc>
                        <a:spcBef>
                          <a:spcPts val="300"/>
                        </a:spcBef>
                        <a:spcAft>
                          <a:spcPts val="0"/>
                        </a:spcAft>
                      </a:pPr>
                      <a:r>
                        <a:rPr lang="en-US" sz="1600" b="1" kern="1200" dirty="0" err="1">
                          <a:solidFill>
                            <a:schemeClr val="tx1"/>
                          </a:solidFill>
                          <a:effectLst/>
                          <a:latin typeface="+mn-lt"/>
                          <a:ea typeface="+mn-ea"/>
                          <a:cs typeface="+mn-cs"/>
                        </a:rPr>
                        <a:t>Počet</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napsaných</a:t>
                      </a:r>
                      <a:r>
                        <a:rPr lang="en-US" sz="1600" b="1" kern="1200" dirty="0">
                          <a:solidFill>
                            <a:schemeClr val="tx1"/>
                          </a:solidFill>
                          <a:effectLst/>
                          <a:latin typeface="+mn-lt"/>
                          <a:ea typeface="+mn-ea"/>
                          <a:cs typeface="+mn-cs"/>
                        </a:rPr>
                        <a:t> a </a:t>
                      </a:r>
                      <a:r>
                        <a:rPr lang="en-US" sz="1600" b="1" kern="1200" dirty="0" err="1">
                          <a:solidFill>
                            <a:schemeClr val="tx1"/>
                          </a:solidFill>
                          <a:effectLst/>
                          <a:latin typeface="+mn-lt"/>
                          <a:ea typeface="+mn-ea"/>
                          <a:cs typeface="+mn-cs"/>
                        </a:rPr>
                        <a:t>zveřejněných</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analytických</a:t>
                      </a:r>
                      <a:r>
                        <a:rPr lang="en-US" sz="1600" b="1" kern="1200" dirty="0">
                          <a:solidFill>
                            <a:schemeClr val="tx1"/>
                          </a:solidFill>
                          <a:effectLst/>
                          <a:latin typeface="+mn-lt"/>
                          <a:ea typeface="+mn-ea"/>
                          <a:cs typeface="+mn-cs"/>
                        </a:rPr>
                        <a:t> a </a:t>
                      </a:r>
                      <a:r>
                        <a:rPr lang="en-US" sz="1600" b="1" kern="1200" dirty="0" err="1">
                          <a:solidFill>
                            <a:schemeClr val="tx1"/>
                          </a:solidFill>
                          <a:effectLst/>
                          <a:latin typeface="+mn-lt"/>
                          <a:ea typeface="+mn-ea"/>
                          <a:cs typeface="+mn-cs"/>
                        </a:rPr>
                        <a:t>strategických</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dokumentů</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vč</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evaluačních</a:t>
                      </a:r>
                      <a:r>
                        <a:rPr lang="en-US" sz="1000" dirty="0">
                          <a:effectLst/>
                          <a:latin typeface="Calibri" panose="020F0502020204030204" pitchFamily="34" charset="0"/>
                          <a:ea typeface="Calibri" panose="020F0502020204030204" pitchFamily="34" charset="0"/>
                        </a:rPr>
                        <a:t>)</a:t>
                      </a:r>
                      <a:endParaRPr lang="cs-CZ"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36195" algn="ctr" defTabSz="457200" rtl="0" eaLnBrk="1" latinLnBrk="0" hangingPunct="1">
                        <a:lnSpc>
                          <a:spcPct val="115000"/>
                        </a:lnSpc>
                        <a:spcBef>
                          <a:spcPts val="300"/>
                        </a:spcBef>
                        <a:spcAft>
                          <a:spcPts val="600"/>
                        </a:spcAft>
                      </a:pPr>
                      <a:r>
                        <a:rPr lang="en-US" sz="1600" b="1" kern="1200" dirty="0" err="1">
                          <a:solidFill>
                            <a:schemeClr val="tx1"/>
                          </a:solidFill>
                          <a:effectLst/>
                          <a:latin typeface="+mn-lt"/>
                          <a:ea typeface="+mn-ea"/>
                          <a:cs typeface="+mn-cs"/>
                        </a:rPr>
                        <a:t>Dokumenty</a:t>
                      </a:r>
                      <a:endParaRPr lang="cs-CZ" sz="1600" b="1" kern="1200" dirty="0">
                        <a:solidFill>
                          <a:schemeClr val="tx1"/>
                        </a:solidFill>
                        <a:effectLst/>
                        <a:latin typeface="+mn-lt"/>
                        <a:ea typeface="+mn-ea"/>
                        <a:cs typeface="+mn-cs"/>
                      </a:endParaRPr>
                    </a:p>
                  </a:txBody>
                  <a:tcPr marL="0" marR="0" marT="0" marB="0"/>
                </a:tc>
                <a:tc>
                  <a:txBody>
                    <a:bodyPr/>
                    <a:lstStyle/>
                    <a:p>
                      <a:pPr marL="36195" algn="ctr" defTabSz="457200" rtl="0" eaLnBrk="1" latinLnBrk="0" hangingPunct="1">
                        <a:spcBef>
                          <a:spcPts val="305"/>
                        </a:spcBef>
                        <a:spcAft>
                          <a:spcPts val="0"/>
                        </a:spcAft>
                      </a:pPr>
                      <a:r>
                        <a:rPr lang="en-US" sz="1600" b="1" kern="1200" dirty="0" err="1">
                          <a:solidFill>
                            <a:schemeClr val="tx1"/>
                          </a:solidFill>
                          <a:effectLst/>
                          <a:latin typeface="+mn-lt"/>
                          <a:ea typeface="+mn-ea"/>
                          <a:cs typeface="+mn-cs"/>
                        </a:rPr>
                        <a:t>Výstup</a:t>
                      </a:r>
                      <a:endParaRPr lang="cs-CZ" sz="1600" b="1" kern="1200" dirty="0">
                        <a:solidFill>
                          <a:schemeClr val="tx1"/>
                        </a:solidFill>
                        <a:effectLst/>
                        <a:latin typeface="+mn-lt"/>
                        <a:ea typeface="+mn-ea"/>
                        <a:cs typeface="+mn-cs"/>
                      </a:endParaRPr>
                    </a:p>
                  </a:txBody>
                  <a:tcPr marL="0" marR="0" marT="0" marB="0"/>
                </a:tc>
                <a:extLst>
                  <a:ext uri="{0D108BD9-81ED-4DB2-BD59-A6C34878D82A}">
                    <a16:rowId xmlns:a16="http://schemas.microsoft.com/office/drawing/2014/main" val="2065817067"/>
                  </a:ext>
                </a:extLst>
              </a:tr>
            </a:tbl>
          </a:graphicData>
        </a:graphic>
      </p:graphicFrame>
    </p:spTree>
    <p:extLst>
      <p:ext uri="{BB962C8B-B14F-4D97-AF65-F5344CB8AC3E}">
        <p14:creationId xmlns:p14="http://schemas.microsoft.com/office/powerpoint/2010/main" val="3464189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br>
              <a:rPr lang="cs-CZ" dirty="0"/>
            </a:br>
            <a:r>
              <a:rPr lang="cs-CZ" dirty="0"/>
              <a:t>- </a:t>
            </a:r>
            <a:r>
              <a:rPr lang="cs-CZ" sz="3000" dirty="0"/>
              <a:t>Indikátory bez závazku</a:t>
            </a:r>
          </a:p>
        </p:txBody>
      </p:sp>
      <p:sp>
        <p:nvSpPr>
          <p:cNvPr id="3" name="Zástupný symbol pro obsah 2"/>
          <p:cNvSpPr>
            <a:spLocks noGrp="1"/>
          </p:cNvSpPr>
          <p:nvPr>
            <p:ph idx="1"/>
          </p:nvPr>
        </p:nvSpPr>
        <p:spPr/>
        <p:txBody>
          <a:bodyPr>
            <a:normAutofit/>
          </a:bodyPr>
          <a:lstStyle/>
          <a:p>
            <a:r>
              <a:rPr lang="cs-CZ" dirty="0">
                <a:solidFill>
                  <a:schemeClr val="tx1"/>
                </a:solidFill>
              </a:rPr>
              <a:t>Hodnoty, které nepředstavují závazek žadatele, ale které je nutné sledovat (žadatel má povinnost vyplnit cílovou hodnotu indikátorů, u nerelevantních je možno uvést hodnotu 0.) </a:t>
            </a:r>
            <a:endParaRPr lang="cs-CZ" dirty="0"/>
          </a:p>
          <a:p>
            <a:endParaRPr lang="cs-CZ" dirty="0"/>
          </a:p>
          <a:p>
            <a:endParaRPr lang="cs-CZ" dirty="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822675763"/>
              </p:ext>
            </p:extLst>
          </p:nvPr>
        </p:nvGraphicFramePr>
        <p:xfrm>
          <a:off x="701040" y="3470329"/>
          <a:ext cx="8573136" cy="3015815"/>
        </p:xfrm>
        <a:graphic>
          <a:graphicData uri="http://schemas.openxmlformats.org/drawingml/2006/table">
            <a:tbl>
              <a:tblPr firstRow="1" firstCol="1" bandRow="1">
                <a:tableStyleId>{5C22544A-7EE6-4342-B048-85BDC9FD1C3A}</a:tableStyleId>
              </a:tblPr>
              <a:tblGrid>
                <a:gridCol w="972277">
                  <a:extLst>
                    <a:ext uri="{9D8B030D-6E8A-4147-A177-3AD203B41FA5}">
                      <a16:colId xmlns:a16="http://schemas.microsoft.com/office/drawing/2014/main" val="1624073060"/>
                    </a:ext>
                  </a:extLst>
                </a:gridCol>
                <a:gridCol w="4946318">
                  <a:extLst>
                    <a:ext uri="{9D8B030D-6E8A-4147-A177-3AD203B41FA5}">
                      <a16:colId xmlns:a16="http://schemas.microsoft.com/office/drawing/2014/main" val="686945586"/>
                    </a:ext>
                  </a:extLst>
                </a:gridCol>
                <a:gridCol w="1129555">
                  <a:extLst>
                    <a:ext uri="{9D8B030D-6E8A-4147-A177-3AD203B41FA5}">
                      <a16:colId xmlns:a16="http://schemas.microsoft.com/office/drawing/2014/main" val="173255391"/>
                    </a:ext>
                  </a:extLst>
                </a:gridCol>
                <a:gridCol w="1524986">
                  <a:extLst>
                    <a:ext uri="{9D8B030D-6E8A-4147-A177-3AD203B41FA5}">
                      <a16:colId xmlns:a16="http://schemas.microsoft.com/office/drawing/2014/main" val="279117544"/>
                    </a:ext>
                  </a:extLst>
                </a:gridCol>
              </a:tblGrid>
              <a:tr h="488626">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Kód</a:t>
                      </a:r>
                    </a:p>
                  </a:txBody>
                  <a:tcPr marL="0" marR="0" marT="0" marB="0"/>
                </a:tc>
                <a:tc>
                  <a:txBody>
                    <a:bodyPr/>
                    <a:lstStyle/>
                    <a:p>
                      <a:pPr marL="0" algn="ctr" defTabSz="457200" rtl="0" eaLnBrk="1" latinLnBrk="0" hangingPunct="1">
                        <a:lnSpc>
                          <a:spcPct val="115000"/>
                        </a:lnSpc>
                        <a:spcAft>
                          <a:spcPts val="600"/>
                        </a:spcAft>
                      </a:pPr>
                      <a:r>
                        <a:rPr lang="cs-CZ" sz="1600" b="1" kern="1200" dirty="0">
                          <a:solidFill>
                            <a:schemeClr val="lt1"/>
                          </a:solidFill>
                          <a:effectLst/>
                          <a:latin typeface="+mn-lt"/>
                          <a:ea typeface="+mn-ea"/>
                          <a:cs typeface="+mn-cs"/>
                        </a:rPr>
                        <a:t>Název indikátoru </a:t>
                      </a:r>
                    </a:p>
                  </a:txBody>
                  <a:tcPr marL="0" marR="0" marT="0" marB="0"/>
                </a:tc>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Měrná jednotka </a:t>
                      </a:r>
                    </a:p>
                  </a:txBody>
                  <a:tcPr marL="0" marR="0" marT="0" marB="0"/>
                </a:tc>
                <a:tc>
                  <a:txBody>
                    <a:bodyPr/>
                    <a:lstStyle/>
                    <a:p>
                      <a:pPr marL="0" algn="ctr" defTabSz="457200" rtl="0" eaLnBrk="1" latinLnBrk="0" hangingPunct="1">
                        <a:lnSpc>
                          <a:spcPct val="115000"/>
                        </a:lnSpc>
                        <a:spcAft>
                          <a:spcPts val="600"/>
                        </a:spcAft>
                      </a:pPr>
                      <a:r>
                        <a:rPr lang="cs-CZ" sz="1600" b="1" kern="1200">
                          <a:solidFill>
                            <a:schemeClr val="lt1"/>
                          </a:solidFill>
                          <a:effectLst/>
                          <a:latin typeface="+mn-lt"/>
                          <a:ea typeface="+mn-ea"/>
                          <a:cs typeface="+mn-cs"/>
                        </a:rPr>
                        <a:t>Typ indikátoru </a:t>
                      </a:r>
                    </a:p>
                  </a:txBody>
                  <a:tcPr marL="0" marR="0" marT="0" marB="0"/>
                </a:tc>
                <a:extLst>
                  <a:ext uri="{0D108BD9-81ED-4DB2-BD59-A6C34878D82A}">
                    <a16:rowId xmlns:a16="http://schemas.microsoft.com/office/drawing/2014/main" val="2467533340"/>
                  </a:ext>
                </a:extLst>
              </a:tr>
              <a:tr h="471744">
                <a:tc>
                  <a:txBody>
                    <a:bodyPr/>
                    <a:lstStyle/>
                    <a:p>
                      <a:pPr marL="0" marR="36195" algn="ctr" defTabSz="457200" rtl="0" eaLnBrk="1" latinLnBrk="0" hangingPunct="1">
                        <a:lnSpc>
                          <a:spcPct val="115000"/>
                        </a:lnSpc>
                        <a:spcBef>
                          <a:spcPts val="300"/>
                        </a:spcBef>
                        <a:spcAft>
                          <a:spcPts val="600"/>
                        </a:spcAft>
                      </a:pPr>
                      <a:r>
                        <a:rPr lang="en-US" sz="1600" b="1" kern="1200" dirty="0">
                          <a:solidFill>
                            <a:schemeClr val="lt1"/>
                          </a:solidFill>
                          <a:effectLst/>
                          <a:latin typeface="+mn-lt"/>
                          <a:ea typeface="+mn-ea"/>
                          <a:cs typeface="+mn-cs"/>
                        </a:rPr>
                        <a:t>62500</a:t>
                      </a:r>
                      <a:endParaRPr lang="cs-CZ" sz="1600" b="1" kern="1200" dirty="0">
                        <a:solidFill>
                          <a:schemeClr val="lt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Účastníci</a:t>
                      </a:r>
                      <a:r>
                        <a:rPr lang="en-US" sz="1600" b="1" kern="1200" dirty="0">
                          <a:solidFill>
                            <a:schemeClr val="tx1"/>
                          </a:solidFill>
                          <a:effectLst/>
                          <a:latin typeface="+mn-lt"/>
                          <a:ea typeface="+mn-ea"/>
                          <a:cs typeface="+mn-cs"/>
                        </a:rPr>
                        <a:t> v </a:t>
                      </a:r>
                      <a:r>
                        <a:rPr lang="en-US" sz="1600" b="1" kern="1200" dirty="0" err="1">
                          <a:solidFill>
                            <a:schemeClr val="tx1"/>
                          </a:solidFill>
                          <a:effectLst/>
                          <a:latin typeface="+mn-lt"/>
                          <a:ea typeface="+mn-ea"/>
                          <a:cs typeface="+mn-cs"/>
                        </a:rPr>
                        <a:t>procesu</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vzdělávání</a:t>
                      </a:r>
                      <a:r>
                        <a:rPr lang="en-US" sz="1600" b="1" kern="1200" dirty="0">
                          <a:solidFill>
                            <a:schemeClr val="tx1"/>
                          </a:solidFill>
                          <a:effectLst/>
                          <a:latin typeface="+mn-lt"/>
                          <a:ea typeface="+mn-ea"/>
                          <a:cs typeface="+mn-cs"/>
                        </a:rPr>
                        <a:t>/</a:t>
                      </a:r>
                      <a:r>
                        <a:rPr lang="en-US" sz="1600" b="1" kern="1200" dirty="0" err="1">
                          <a:solidFill>
                            <a:schemeClr val="tx1"/>
                          </a:solidFill>
                          <a:effectLst/>
                          <a:latin typeface="+mn-lt"/>
                          <a:ea typeface="+mn-ea"/>
                          <a:cs typeface="+mn-cs"/>
                        </a:rPr>
                        <a:t>odborné</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přípravy</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po</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ukončení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své</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účasti</a:t>
                      </a:r>
                      <a:endParaRPr lang="cs-CZ" sz="1600" b="1" kern="1200" dirty="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a:solidFill>
                            <a:schemeClr val="tx1"/>
                          </a:solidFill>
                          <a:effectLst/>
                          <a:latin typeface="+mn-lt"/>
                          <a:ea typeface="+mn-ea"/>
                          <a:cs typeface="+mn-cs"/>
                        </a:rPr>
                        <a:t>Osoby</a:t>
                      </a:r>
                      <a:endParaRPr lang="cs-CZ" sz="1600" b="1" kern="120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a:solidFill>
                            <a:schemeClr val="tx1"/>
                          </a:solidFill>
                          <a:effectLst/>
                          <a:latin typeface="+mn-lt"/>
                          <a:ea typeface="+mn-ea"/>
                          <a:cs typeface="+mn-cs"/>
                        </a:rPr>
                        <a:t>Výsledek</a:t>
                      </a:r>
                      <a:endParaRPr lang="cs-CZ" sz="1600" b="1" kern="1200">
                        <a:solidFill>
                          <a:schemeClr val="tx1"/>
                        </a:solidFill>
                        <a:effectLst/>
                        <a:latin typeface="+mn-lt"/>
                        <a:ea typeface="+mn-ea"/>
                        <a:cs typeface="+mn-cs"/>
                      </a:endParaRPr>
                    </a:p>
                  </a:txBody>
                  <a:tcPr marL="0" marR="0" marT="0" marB="0"/>
                </a:tc>
                <a:extLst>
                  <a:ext uri="{0D108BD9-81ED-4DB2-BD59-A6C34878D82A}">
                    <a16:rowId xmlns:a16="http://schemas.microsoft.com/office/drawing/2014/main" val="586565056"/>
                  </a:ext>
                </a:extLst>
              </a:tr>
              <a:tr h="772487">
                <a:tc>
                  <a:txBody>
                    <a:bodyPr/>
                    <a:lstStyle/>
                    <a:p>
                      <a:pPr marL="0" marR="36195" algn="ctr" defTabSz="457200" rtl="0" eaLnBrk="1" latinLnBrk="0" hangingPunct="1">
                        <a:lnSpc>
                          <a:spcPct val="115000"/>
                        </a:lnSpc>
                        <a:spcBef>
                          <a:spcPts val="300"/>
                        </a:spcBef>
                        <a:spcAft>
                          <a:spcPts val="600"/>
                        </a:spcAft>
                      </a:pPr>
                      <a:r>
                        <a:rPr lang="en-US" sz="1600" b="1" kern="1200" dirty="0">
                          <a:solidFill>
                            <a:schemeClr val="lt1"/>
                          </a:solidFill>
                          <a:effectLst/>
                          <a:latin typeface="+mn-lt"/>
                          <a:ea typeface="+mn-ea"/>
                          <a:cs typeface="+mn-cs"/>
                        </a:rPr>
                        <a:t>62600</a:t>
                      </a:r>
                      <a:endParaRPr lang="cs-CZ" sz="1600" b="1" kern="1200" dirty="0">
                        <a:solidFill>
                          <a:schemeClr val="lt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Účastníci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kteří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získali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kvalifikaci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po</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ukončení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své</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účasti</a:t>
                      </a:r>
                      <a:endParaRPr lang="cs-CZ" sz="1600" b="1" kern="1200" dirty="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Osoby</a:t>
                      </a:r>
                      <a:endParaRPr lang="cs-CZ" sz="1600" b="1" kern="1200" dirty="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Výsledek</a:t>
                      </a:r>
                      <a:endParaRPr lang="cs-CZ" sz="1600" b="1" kern="1200" dirty="0">
                        <a:solidFill>
                          <a:schemeClr val="tx1"/>
                        </a:solidFill>
                        <a:effectLst/>
                        <a:latin typeface="+mn-lt"/>
                        <a:ea typeface="+mn-ea"/>
                        <a:cs typeface="+mn-cs"/>
                      </a:endParaRPr>
                    </a:p>
                  </a:txBody>
                  <a:tcPr marL="0" marR="0" marT="0" marB="0"/>
                </a:tc>
                <a:extLst>
                  <a:ext uri="{0D108BD9-81ED-4DB2-BD59-A6C34878D82A}">
                    <a16:rowId xmlns:a16="http://schemas.microsoft.com/office/drawing/2014/main" val="1232144335"/>
                  </a:ext>
                </a:extLst>
              </a:tr>
              <a:tr h="818746">
                <a:tc>
                  <a:txBody>
                    <a:bodyPr/>
                    <a:lstStyle/>
                    <a:p>
                      <a:pPr marL="0" marR="36195" algn="ctr" defTabSz="457200" rtl="0" eaLnBrk="1" latinLnBrk="0" hangingPunct="1">
                        <a:lnSpc>
                          <a:spcPct val="115000"/>
                        </a:lnSpc>
                        <a:spcBef>
                          <a:spcPts val="300"/>
                        </a:spcBef>
                        <a:spcAft>
                          <a:spcPts val="600"/>
                        </a:spcAft>
                      </a:pPr>
                      <a:r>
                        <a:rPr lang="en-US" sz="1600" b="1" kern="1200" dirty="0">
                          <a:solidFill>
                            <a:schemeClr val="lt1"/>
                          </a:solidFill>
                          <a:effectLst/>
                          <a:latin typeface="+mn-lt"/>
                          <a:ea typeface="+mn-ea"/>
                          <a:cs typeface="+mn-cs"/>
                        </a:rPr>
                        <a:t>62800</a:t>
                      </a:r>
                      <a:endParaRPr lang="cs-CZ" sz="1600" b="1" kern="1200" dirty="0">
                        <a:solidFill>
                          <a:schemeClr val="lt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Znevýhodnění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účastníci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kteří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po</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ukončení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své</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účasti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hledají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zaměstnání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jsou</a:t>
                      </a:r>
                      <a:r>
                        <a:rPr lang="en-US" sz="1600" b="1" kern="1200" dirty="0">
                          <a:solidFill>
                            <a:schemeClr val="tx1"/>
                          </a:solidFill>
                          <a:effectLst/>
                          <a:latin typeface="+mn-lt"/>
                          <a:ea typeface="+mn-ea"/>
                          <a:cs typeface="+mn-cs"/>
                        </a:rPr>
                        <a:t> v </a:t>
                      </a:r>
                      <a:r>
                        <a:rPr lang="en-US" sz="1600" b="1" kern="1200" dirty="0" err="1">
                          <a:solidFill>
                            <a:schemeClr val="tx1"/>
                          </a:solidFill>
                          <a:effectLst/>
                          <a:latin typeface="+mn-lt"/>
                          <a:ea typeface="+mn-ea"/>
                          <a:cs typeface="+mn-cs"/>
                        </a:rPr>
                        <a:t>procesu</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vzdělání</a:t>
                      </a:r>
                      <a:r>
                        <a:rPr lang="en-US" sz="1600" b="1" kern="1200" dirty="0">
                          <a:solidFill>
                            <a:schemeClr val="tx1"/>
                          </a:solidFill>
                          <a:effectLst/>
                          <a:latin typeface="+mn-lt"/>
                          <a:ea typeface="+mn-ea"/>
                          <a:cs typeface="+mn-cs"/>
                        </a:rPr>
                        <a:t>/</a:t>
                      </a:r>
                      <a:r>
                        <a:rPr lang="en-US" sz="1600" b="1" kern="1200" dirty="0" err="1">
                          <a:solidFill>
                            <a:schemeClr val="tx1"/>
                          </a:solidFill>
                          <a:effectLst/>
                          <a:latin typeface="+mn-lt"/>
                          <a:ea typeface="+mn-ea"/>
                          <a:cs typeface="+mn-cs"/>
                        </a:rPr>
                        <a:t>odborné</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přípravy</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rozšiřují</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si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kvalifikaci</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nebo</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jsou</a:t>
                      </a:r>
                      <a:r>
                        <a:rPr lang="en-US" sz="1600" b="1" kern="1200" dirty="0">
                          <a:solidFill>
                            <a:schemeClr val="tx1"/>
                          </a:solidFill>
                          <a:effectLst/>
                          <a:latin typeface="+mn-lt"/>
                          <a:ea typeface="+mn-ea"/>
                          <a:cs typeface="+mn-cs"/>
                        </a:rPr>
                        <a:t> </a:t>
                      </a:r>
                      <a:r>
                        <a:rPr lang="en-US" sz="1600" b="1" kern="1200" dirty="0" err="1">
                          <a:solidFill>
                            <a:schemeClr val="tx1"/>
                          </a:solidFill>
                          <a:effectLst/>
                          <a:latin typeface="+mn-lt"/>
                          <a:ea typeface="+mn-ea"/>
                          <a:cs typeface="+mn-cs"/>
                        </a:rPr>
                        <a:t>zaměstnaní</a:t>
                      </a:r>
                      <a:r>
                        <a:rPr lang="en-US" sz="1600" b="1" kern="1200" dirty="0">
                          <a:solidFill>
                            <a:schemeClr val="tx1"/>
                          </a:solidFill>
                          <a:effectLst/>
                          <a:latin typeface="+mn-lt"/>
                          <a:ea typeface="+mn-ea"/>
                          <a:cs typeface="+mn-cs"/>
                        </a:rPr>
                        <a:t>, a to </a:t>
                      </a:r>
                      <a:r>
                        <a:rPr lang="en-US" sz="1600" b="1" kern="1200" dirty="0" err="1">
                          <a:solidFill>
                            <a:schemeClr val="tx1"/>
                          </a:solidFill>
                          <a:effectLst/>
                          <a:latin typeface="+mn-lt"/>
                          <a:ea typeface="+mn-ea"/>
                          <a:cs typeface="+mn-cs"/>
                        </a:rPr>
                        <a:t>i</a:t>
                      </a:r>
                      <a:r>
                        <a:rPr lang="en-US" sz="1600" b="1" kern="1200" dirty="0">
                          <a:solidFill>
                            <a:schemeClr val="tx1"/>
                          </a:solidFill>
                          <a:effectLst/>
                          <a:latin typeface="+mn-lt"/>
                          <a:ea typeface="+mn-ea"/>
                          <a:cs typeface="+mn-cs"/>
                        </a:rPr>
                        <a:t> OSVČ</a:t>
                      </a:r>
                      <a:endParaRPr lang="cs-CZ" sz="1600" b="1" kern="1200" dirty="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Osoby</a:t>
                      </a:r>
                      <a:endParaRPr lang="cs-CZ" sz="1600" b="1" kern="1200" dirty="0">
                        <a:solidFill>
                          <a:schemeClr val="tx1"/>
                        </a:solidFill>
                        <a:effectLst/>
                        <a:latin typeface="+mn-lt"/>
                        <a:ea typeface="+mn-ea"/>
                        <a:cs typeface="+mn-cs"/>
                      </a:endParaRPr>
                    </a:p>
                  </a:txBody>
                  <a:tcPr marL="0" marR="0" marT="0" marB="0"/>
                </a:tc>
                <a:tc>
                  <a:txBody>
                    <a:bodyPr/>
                    <a:lstStyle/>
                    <a:p>
                      <a:pPr marL="37465" marR="118110" algn="l" defTabSz="457200" rtl="0" eaLnBrk="1" latinLnBrk="0" hangingPunct="1">
                        <a:lnSpc>
                          <a:spcPct val="115000"/>
                        </a:lnSpc>
                        <a:spcBef>
                          <a:spcPts val="300"/>
                        </a:spcBef>
                        <a:spcAft>
                          <a:spcPts val="0"/>
                        </a:spcAft>
                      </a:pPr>
                      <a:r>
                        <a:rPr lang="en-US" sz="1600" b="1" kern="1200" dirty="0" err="1">
                          <a:solidFill>
                            <a:schemeClr val="tx1"/>
                          </a:solidFill>
                          <a:effectLst/>
                          <a:latin typeface="+mn-lt"/>
                          <a:ea typeface="+mn-ea"/>
                          <a:cs typeface="+mn-cs"/>
                        </a:rPr>
                        <a:t>Výsledek</a:t>
                      </a:r>
                      <a:endParaRPr lang="cs-CZ" sz="1600" b="1" kern="1200" dirty="0">
                        <a:solidFill>
                          <a:schemeClr val="tx1"/>
                        </a:solidFill>
                        <a:effectLst/>
                        <a:latin typeface="+mn-lt"/>
                        <a:ea typeface="+mn-ea"/>
                        <a:cs typeface="+mn-cs"/>
                      </a:endParaRPr>
                    </a:p>
                  </a:txBody>
                  <a:tcPr marL="0" marR="0" marT="0" marB="0"/>
                </a:tc>
                <a:extLst>
                  <a:ext uri="{0D108BD9-81ED-4DB2-BD59-A6C34878D82A}">
                    <a16:rowId xmlns:a16="http://schemas.microsoft.com/office/drawing/2014/main" val="2065817067"/>
                  </a:ext>
                </a:extLst>
              </a:tr>
            </a:tbl>
          </a:graphicData>
        </a:graphic>
      </p:graphicFrame>
    </p:spTree>
    <p:extLst>
      <p:ext uri="{BB962C8B-B14F-4D97-AF65-F5344CB8AC3E}">
        <p14:creationId xmlns:p14="http://schemas.microsoft.com/office/powerpoint/2010/main" val="584281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677334" y="643466"/>
            <a:ext cx="8596668" cy="3064933"/>
          </a:xfrm>
        </p:spPr>
        <p:txBody>
          <a:bodyPr/>
          <a:lstStyle/>
          <a:p>
            <a:br>
              <a:rPr lang="cs-CZ" dirty="0"/>
            </a:br>
            <a:endParaRPr lang="cs-CZ" dirty="0"/>
          </a:p>
        </p:txBody>
      </p:sp>
      <p:sp>
        <p:nvSpPr>
          <p:cNvPr id="3" name="Zástupný symbol pro obsah 2"/>
          <p:cNvSpPr>
            <a:spLocks noGrp="1"/>
          </p:cNvSpPr>
          <p:nvPr>
            <p:ph idx="1"/>
          </p:nvPr>
        </p:nvSpPr>
        <p:spPr/>
        <p:txBody>
          <a:bodyPr/>
          <a:lstStyle/>
          <a:p>
            <a:pPr marL="0" indent="0" algn="ctr">
              <a:buNone/>
            </a:pPr>
            <a:endParaRPr lang="cs-CZ" sz="3600" dirty="0">
              <a:solidFill>
                <a:schemeClr val="accent1"/>
              </a:solidFill>
              <a:latin typeface="+mj-lt"/>
              <a:ea typeface="+mj-ea"/>
              <a:cs typeface="+mj-cs"/>
            </a:endParaRPr>
          </a:p>
          <a:p>
            <a:pPr marL="0" indent="0" algn="ctr">
              <a:buNone/>
            </a:pPr>
            <a:endParaRPr lang="cs-CZ" sz="3600" dirty="0">
              <a:solidFill>
                <a:schemeClr val="accent1"/>
              </a:solidFill>
              <a:latin typeface="+mj-lt"/>
              <a:ea typeface="+mj-ea"/>
              <a:cs typeface="+mj-cs"/>
            </a:endParaRPr>
          </a:p>
          <a:p>
            <a:pPr marL="0" indent="0" algn="ctr">
              <a:buNone/>
            </a:pPr>
            <a:r>
              <a:rPr lang="cs-CZ" sz="5400" dirty="0">
                <a:solidFill>
                  <a:schemeClr val="accent1"/>
                </a:solidFill>
                <a:latin typeface="+mj-lt"/>
                <a:ea typeface="+mj-ea"/>
                <a:cs typeface="+mj-cs"/>
              </a:rPr>
              <a:t>Způsobilost výdajů</a:t>
            </a:r>
          </a:p>
          <a:p>
            <a:pPr marL="0" indent="0" algn="ctr">
              <a:buNone/>
            </a:pPr>
            <a:endParaRPr lang="cs-CZ" sz="3600" dirty="0">
              <a:solidFill>
                <a:schemeClr val="accent1"/>
              </a:solidFill>
              <a:latin typeface="+mj-lt"/>
              <a:ea typeface="+mj-ea"/>
              <a:cs typeface="+mj-cs"/>
            </a:endParaRPr>
          </a:p>
          <a:p>
            <a:pPr marL="0" indent="0">
              <a:buNone/>
            </a:pPr>
            <a:endParaRPr lang="cs-CZ" dirty="0"/>
          </a:p>
        </p:txBody>
      </p:sp>
      <p:pic>
        <p:nvPicPr>
          <p:cNvPr id="4" name="Picture 2" descr="IROP_CZ_RO_B_C RG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339"/>
          <a:stretch/>
        </p:blipFill>
        <p:spPr bwMode="auto">
          <a:xfrm>
            <a:off x="851642" y="906728"/>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720" y="5616660"/>
            <a:ext cx="6507608" cy="1072867"/>
          </a:xfrm>
          <a:prstGeom prst="rect">
            <a:avLst/>
          </a:prstGeom>
        </p:spPr>
      </p:pic>
      <p:grpSp>
        <p:nvGrpSpPr>
          <p:cNvPr id="7" name="Group 2">
            <a:extLst>
              <a:ext uri="{FF2B5EF4-FFF2-40B4-BE49-F238E27FC236}">
                <a16:creationId xmlns:a16="http://schemas.microsoft.com/office/drawing/2014/main" id="{6108BFA8-7C67-48B9-9239-E53DB99C45AF}"/>
              </a:ext>
            </a:extLst>
          </p:cNvPr>
          <p:cNvGrpSpPr>
            <a:grpSpLocks/>
          </p:cNvGrpSpPr>
          <p:nvPr/>
        </p:nvGrpSpPr>
        <p:grpSpPr bwMode="auto">
          <a:xfrm>
            <a:off x="7442328" y="968787"/>
            <a:ext cx="848995" cy="866482"/>
            <a:chOff x="9302" y="708"/>
            <a:chExt cx="656" cy="681"/>
          </a:xfrm>
        </p:grpSpPr>
        <p:pic>
          <p:nvPicPr>
            <p:cNvPr id="5123" name="Picture 3">
              <a:extLst>
                <a:ext uri="{FF2B5EF4-FFF2-40B4-BE49-F238E27FC236}">
                  <a16:creationId xmlns:a16="http://schemas.microsoft.com/office/drawing/2014/main" id="{A46B8E76-3DC5-4FD2-9F76-2B0049266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BEFAEF2-CB85-4565-8F88-DE0702A3D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731280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Způsobilost výdajů</a:t>
            </a:r>
            <a:br>
              <a:rPr lang="cs-CZ" dirty="0"/>
            </a:br>
            <a:r>
              <a:rPr lang="cs-CZ" dirty="0"/>
              <a:t>- </a:t>
            </a:r>
            <a:r>
              <a:rPr lang="cs-CZ" sz="3000" dirty="0"/>
              <a:t>Způsobilý výdaj, je výdaj, který</a:t>
            </a:r>
          </a:p>
        </p:txBody>
      </p:sp>
      <p:sp>
        <p:nvSpPr>
          <p:cNvPr id="3" name="Zástupný symbol pro obsah 2"/>
          <p:cNvSpPr>
            <a:spLocks noGrp="1"/>
          </p:cNvSpPr>
          <p:nvPr>
            <p:ph idx="1"/>
          </p:nvPr>
        </p:nvSpPr>
        <p:spPr>
          <a:xfrm>
            <a:off x="677334" y="1930400"/>
            <a:ext cx="8923866" cy="4927600"/>
          </a:xfrm>
        </p:spPr>
        <p:txBody>
          <a:bodyPr>
            <a:normAutofit/>
          </a:bodyPr>
          <a:lstStyle/>
          <a:p>
            <a:pPr marL="0" indent="0">
              <a:buNone/>
            </a:pPr>
            <a:endParaRPr lang="cs-CZ" dirty="0"/>
          </a:p>
          <a:p>
            <a:r>
              <a:rPr lang="cs-CZ" dirty="0"/>
              <a:t>je v souladu s právními předpisy (tj. zejména legislativou EU a ČR);</a:t>
            </a:r>
          </a:p>
          <a:p>
            <a:r>
              <a:rPr lang="pl-PL" dirty="0"/>
              <a:t>je v souladu s pravidly programu a s podmínkami poskytnutí podpory;</a:t>
            </a:r>
          </a:p>
          <a:p>
            <a:r>
              <a:rPr lang="cs-CZ" dirty="0"/>
              <a:t>je přiměřený (viz níže);</a:t>
            </a:r>
          </a:p>
          <a:p>
            <a:r>
              <a:rPr lang="cs-CZ" dirty="0"/>
              <a:t>vzniknul v době realizace projektu, kdy datum zahájení i datum ukončení realizace specifikuje právní akt (nejpozději však 31. 12. 2021), a byl uhrazen (pokud je to relevantní) nejpozději do okamžiku ukončení administrace závěrečné zprávy o realizaci projektu, resp. závěrečné žádosti o platbu;</a:t>
            </a:r>
          </a:p>
          <a:p>
            <a:r>
              <a:rPr lang="cs-CZ" dirty="0"/>
              <a:t>splňuje podmínky územní způsobilosti (tj. váže se na aktivity projektu, které jsou územně způsobilé);</a:t>
            </a:r>
          </a:p>
          <a:p>
            <a:r>
              <a:rPr lang="cs-CZ" dirty="0"/>
              <a:t>je řádně identifikovatelný, prokazatelný a doložitelný;</a:t>
            </a:r>
          </a:p>
          <a:p>
            <a:r>
              <a:rPr lang="cs-CZ" dirty="0"/>
              <a:t>je nezbytný pro dosažení cílů projektu.</a:t>
            </a:r>
          </a:p>
          <a:p>
            <a:pPr marL="0" indent="0">
              <a:buNone/>
            </a:pPr>
            <a:endParaRPr lang="cs-CZ" dirty="0"/>
          </a:p>
        </p:txBody>
      </p:sp>
    </p:spTree>
    <p:extLst>
      <p:ext uri="{BB962C8B-B14F-4D97-AF65-F5344CB8AC3E}">
        <p14:creationId xmlns:p14="http://schemas.microsoft.com/office/powerpoint/2010/main" val="4066803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Způsobilost výdajů</a:t>
            </a:r>
            <a:br>
              <a:rPr lang="cs-CZ" dirty="0"/>
            </a:br>
            <a:r>
              <a:rPr lang="cs-CZ" dirty="0"/>
              <a:t>- </a:t>
            </a:r>
            <a:r>
              <a:rPr lang="cs-CZ" sz="3000" dirty="0"/>
              <a:t>Věcná způsobilost</a:t>
            </a:r>
          </a:p>
        </p:txBody>
      </p:sp>
      <p:sp>
        <p:nvSpPr>
          <p:cNvPr id="3" name="Zástupný symbol pro obsah 2"/>
          <p:cNvSpPr>
            <a:spLocks noGrp="1"/>
          </p:cNvSpPr>
          <p:nvPr>
            <p:ph idx="1"/>
          </p:nvPr>
        </p:nvSpPr>
        <p:spPr>
          <a:xfrm>
            <a:off x="677334" y="1930400"/>
            <a:ext cx="8923866" cy="4927600"/>
          </a:xfrm>
        </p:spPr>
        <p:txBody>
          <a:bodyPr>
            <a:normAutofit fontScale="92500" lnSpcReduction="10000"/>
          </a:bodyPr>
          <a:lstStyle/>
          <a:p>
            <a:r>
              <a:rPr lang="cs-CZ" sz="2200" dirty="0">
                <a:solidFill>
                  <a:schemeClr val="tx1"/>
                </a:solidFill>
              </a:rPr>
              <a:t>Informace ke způsobilým výdajům jsou k dispozici v kapitole 6 Specifické části pravidel pro žadatele a příjemce v rámci OPZ</a:t>
            </a:r>
          </a:p>
          <a:p>
            <a:r>
              <a:rPr lang="cs-CZ" sz="2200" dirty="0">
                <a:solidFill>
                  <a:schemeClr val="tx1"/>
                </a:solidFill>
              </a:rPr>
              <a:t>Kategorie způsobilých výdajů v režimu úplného vykazování</a:t>
            </a:r>
          </a:p>
          <a:p>
            <a:r>
              <a:rPr lang="cs-CZ" b="1" dirty="0">
                <a:solidFill>
                  <a:schemeClr val="tx1"/>
                </a:solidFill>
              </a:rPr>
              <a:t>Osobní náklady </a:t>
            </a:r>
            <a:endParaRPr lang="cs-CZ" dirty="0">
              <a:solidFill>
                <a:schemeClr val="tx1"/>
              </a:solidFill>
            </a:endParaRPr>
          </a:p>
          <a:p>
            <a:pPr lvl="1">
              <a:buFont typeface="Wingdings" panose="05000000000000000000" pitchFamily="2" charset="2"/>
              <a:buChar char="q"/>
            </a:pPr>
            <a:r>
              <a:rPr lang="cs-CZ" dirty="0">
                <a:solidFill>
                  <a:schemeClr val="tx1"/>
                </a:solidFill>
              </a:rPr>
              <a:t>Mzdy a platy nových zaměstnanců – pracovní smlouvy (PS), dohoda o pracovní činnosti (DPČ</a:t>
            </a:r>
            <a:r>
              <a:rPr lang="cs-CZ">
                <a:solidFill>
                  <a:schemeClr val="tx1"/>
                </a:solidFill>
              </a:rPr>
              <a:t>), </a:t>
            </a:r>
            <a:endParaRPr lang="cs-CZ" dirty="0">
              <a:solidFill>
                <a:schemeClr val="tx1"/>
              </a:solidFill>
            </a:endParaRPr>
          </a:p>
          <a:p>
            <a:endParaRPr lang="cs-CZ" dirty="0">
              <a:solidFill>
                <a:schemeClr val="tx1"/>
              </a:solidFill>
            </a:endParaRPr>
          </a:p>
          <a:p>
            <a:r>
              <a:rPr lang="cs-CZ" b="1" dirty="0">
                <a:solidFill>
                  <a:schemeClr val="tx1"/>
                </a:solidFill>
              </a:rPr>
              <a:t>Cestovné </a:t>
            </a:r>
            <a:endParaRPr lang="cs-CZ" dirty="0">
              <a:solidFill>
                <a:schemeClr val="tx1"/>
              </a:solidFill>
            </a:endParaRPr>
          </a:p>
          <a:p>
            <a:pPr lvl="1">
              <a:buFont typeface="Wingdings" panose="05000000000000000000" pitchFamily="2" charset="2"/>
              <a:buChar char="q"/>
            </a:pPr>
            <a:r>
              <a:rPr lang="cs-CZ" dirty="0">
                <a:solidFill>
                  <a:schemeClr val="tx1"/>
                </a:solidFill>
              </a:rPr>
              <a:t>Cestovné ani jízdné členů realizačního týmu ani dětí není způsobilým přímým výdajem. Cestovné pečujících osob spadá do nepřímých nákladů projektu, cestové dětí nemůže být součástí projektového rozpočtu. </a:t>
            </a:r>
          </a:p>
          <a:p>
            <a:endParaRPr lang="cs-CZ" dirty="0">
              <a:solidFill>
                <a:schemeClr val="tx1"/>
              </a:solidFill>
            </a:endParaRPr>
          </a:p>
          <a:p>
            <a:r>
              <a:rPr lang="cs-CZ" b="1" dirty="0">
                <a:solidFill>
                  <a:schemeClr val="tx1"/>
                </a:solidFill>
              </a:rPr>
              <a:t>Nákup zařízení a vybavení </a:t>
            </a:r>
            <a:endParaRPr lang="cs-CZ" dirty="0">
              <a:solidFill>
                <a:schemeClr val="tx1"/>
              </a:solidFill>
            </a:endParaRPr>
          </a:p>
          <a:p>
            <a:pPr lvl="1">
              <a:buFont typeface="Wingdings" panose="05000000000000000000" pitchFamily="2" charset="2"/>
              <a:buChar char="q"/>
            </a:pPr>
            <a:r>
              <a:rPr lang="cs-CZ" dirty="0">
                <a:solidFill>
                  <a:schemeClr val="tx1"/>
                </a:solidFill>
              </a:rPr>
              <a:t>Způsobilým výdajem projektu je vybavení samotného zařízení, které je pracovištěm pečujících osob (nábytek, hračky, hry, výtvarné či sportovní potřeby, vybavení pro příměstské tábory apod.). Pozor na kancelářské potřeby, které spadají do nepřímých nákladů. </a:t>
            </a:r>
          </a:p>
          <a:p>
            <a:endParaRPr lang="cs-CZ" dirty="0">
              <a:solidFill>
                <a:schemeClr val="tx1"/>
              </a:solidFill>
            </a:endParaRPr>
          </a:p>
          <a:p>
            <a:pPr marL="0" indent="0">
              <a:buNone/>
            </a:pPr>
            <a:endParaRPr lang="cs-CZ" dirty="0"/>
          </a:p>
        </p:txBody>
      </p:sp>
    </p:spTree>
    <p:extLst>
      <p:ext uri="{BB962C8B-B14F-4D97-AF65-F5344CB8AC3E}">
        <p14:creationId xmlns:p14="http://schemas.microsoft.com/office/powerpoint/2010/main" val="2639468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Způsobilost výdajů</a:t>
            </a:r>
            <a:br>
              <a:rPr lang="cs-CZ" dirty="0"/>
            </a:br>
            <a:r>
              <a:rPr lang="cs-CZ" dirty="0"/>
              <a:t>- </a:t>
            </a:r>
            <a:r>
              <a:rPr lang="cs-CZ" sz="3000" dirty="0"/>
              <a:t>Věcná způsobilost</a:t>
            </a:r>
          </a:p>
        </p:txBody>
      </p:sp>
      <p:sp>
        <p:nvSpPr>
          <p:cNvPr id="3" name="Zástupný symbol pro obsah 2"/>
          <p:cNvSpPr>
            <a:spLocks noGrp="1"/>
          </p:cNvSpPr>
          <p:nvPr>
            <p:ph idx="1"/>
          </p:nvPr>
        </p:nvSpPr>
        <p:spPr>
          <a:xfrm>
            <a:off x="677334" y="1272208"/>
            <a:ext cx="8596668" cy="5903843"/>
          </a:xfrm>
        </p:spPr>
        <p:txBody>
          <a:bodyPr>
            <a:normAutofit/>
          </a:bodyPr>
          <a:lstStyle/>
          <a:p>
            <a:endParaRPr lang="cs-CZ" dirty="0"/>
          </a:p>
          <a:p>
            <a:endParaRPr lang="cs-CZ" b="1" dirty="0">
              <a:solidFill>
                <a:schemeClr val="tx1"/>
              </a:solidFill>
            </a:endParaRPr>
          </a:p>
          <a:p>
            <a:r>
              <a:rPr lang="cs-CZ" b="1" dirty="0">
                <a:solidFill>
                  <a:schemeClr val="tx1"/>
                </a:solidFill>
              </a:rPr>
              <a:t>Drobné stavební úpravy </a:t>
            </a:r>
          </a:p>
          <a:p>
            <a:pPr lvl="1">
              <a:buFont typeface="Wingdings" panose="05000000000000000000" pitchFamily="2" charset="2"/>
              <a:buChar char="q"/>
            </a:pPr>
            <a:r>
              <a:rPr lang="cs-CZ" dirty="0">
                <a:solidFill>
                  <a:schemeClr val="tx1"/>
                </a:solidFill>
              </a:rPr>
              <a:t>Z přímých nákladů je možno financovat stavební úpravy prostor zařízení určených pro práci s dětmi. V případě stavebních úprav pro projekt samotný (např. pracoviště projektového manažera) by se jednalo o nepřímé náklady</a:t>
            </a:r>
            <a:r>
              <a:rPr lang="cs-CZ" sz="1400" dirty="0">
                <a:solidFill>
                  <a:schemeClr val="tx1"/>
                </a:solidFill>
              </a:rPr>
              <a:t>. </a:t>
            </a:r>
          </a:p>
          <a:p>
            <a:endParaRPr lang="cs-CZ" sz="1600" dirty="0">
              <a:solidFill>
                <a:schemeClr val="tx1"/>
              </a:solidFill>
            </a:endParaRPr>
          </a:p>
          <a:p>
            <a:r>
              <a:rPr lang="cs-CZ" b="1" dirty="0">
                <a:solidFill>
                  <a:schemeClr val="tx1"/>
                </a:solidFill>
              </a:rPr>
              <a:t>Nákup služeb </a:t>
            </a:r>
            <a:endParaRPr lang="cs-CZ" dirty="0">
              <a:solidFill>
                <a:schemeClr val="tx1"/>
              </a:solidFill>
            </a:endParaRPr>
          </a:p>
          <a:p>
            <a:r>
              <a:rPr lang="cs-CZ" dirty="0">
                <a:solidFill>
                  <a:schemeClr val="tx1"/>
                </a:solidFill>
              </a:rPr>
              <a:t>Doprava dětí do/ze školy je možná pouze za předpokladu, že je nezbytná pro realizaci projektu s ohledem na cílovou skupinu, a je efektivní a hospodárná. </a:t>
            </a:r>
          </a:p>
          <a:p>
            <a:r>
              <a:rPr lang="cs-CZ" dirty="0">
                <a:solidFill>
                  <a:schemeClr val="tx1"/>
                </a:solidFill>
              </a:rPr>
              <a:t>Do této kapitoly je možné zařadit také služby péče o děti (v případě, že by vychovatelky nebyly členkami realizačního týmu a pracovaly by na živnostenský list). </a:t>
            </a:r>
          </a:p>
          <a:p>
            <a:r>
              <a:rPr lang="cs-CZ" dirty="0">
                <a:solidFill>
                  <a:schemeClr val="tx1"/>
                </a:solidFill>
              </a:rPr>
              <a:t>Nájemné využívané k administraci projektu je součástí nepřímých nákladů.</a:t>
            </a:r>
          </a:p>
        </p:txBody>
      </p:sp>
    </p:spTree>
    <p:extLst>
      <p:ext uri="{BB962C8B-B14F-4D97-AF65-F5344CB8AC3E}">
        <p14:creationId xmlns:p14="http://schemas.microsoft.com/office/powerpoint/2010/main" val="2920810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Způsobilost výdajů</a:t>
            </a:r>
            <a:br>
              <a:rPr lang="cs-CZ" dirty="0"/>
            </a:br>
            <a:r>
              <a:rPr lang="cs-CZ" dirty="0"/>
              <a:t>- </a:t>
            </a:r>
            <a:r>
              <a:rPr lang="cs-CZ" sz="3000" dirty="0"/>
              <a:t>Časová způsobilost</a:t>
            </a:r>
            <a:endParaRPr lang="cs-CZ" dirty="0"/>
          </a:p>
        </p:txBody>
      </p:sp>
      <p:sp>
        <p:nvSpPr>
          <p:cNvPr id="3" name="Zástupný symbol pro obsah 2"/>
          <p:cNvSpPr>
            <a:spLocks noGrp="1"/>
          </p:cNvSpPr>
          <p:nvPr>
            <p:ph idx="1"/>
          </p:nvPr>
        </p:nvSpPr>
        <p:spPr/>
        <p:txBody>
          <a:bodyPr>
            <a:normAutofit/>
          </a:bodyPr>
          <a:lstStyle/>
          <a:p>
            <a:r>
              <a:rPr lang="cs-CZ" sz="2400" dirty="0">
                <a:solidFill>
                  <a:schemeClr val="tx1"/>
                </a:solidFill>
              </a:rPr>
              <a:t>Náklady vzniklé v době realizace projektu</a:t>
            </a:r>
          </a:p>
          <a:p>
            <a:r>
              <a:rPr lang="cs-CZ" sz="2400" dirty="0">
                <a:solidFill>
                  <a:schemeClr val="tx1"/>
                </a:solidFill>
              </a:rPr>
              <a:t>Datum zahájení realizace projektu nesmí přecházet datu vyhlášení výzvy MAS</a:t>
            </a:r>
          </a:p>
        </p:txBody>
      </p:sp>
    </p:spTree>
    <p:extLst>
      <p:ext uri="{BB962C8B-B14F-4D97-AF65-F5344CB8AC3E}">
        <p14:creationId xmlns:p14="http://schemas.microsoft.com/office/powerpoint/2010/main" val="171055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endParaRPr lang="cs-CZ" sz="5400" dirty="0">
              <a:solidFill>
                <a:schemeClr val="accent1"/>
              </a:solidFill>
              <a:latin typeface="+mj-lt"/>
              <a:ea typeface="+mj-ea"/>
              <a:cs typeface="+mj-cs"/>
            </a:endParaRPr>
          </a:p>
          <a:p>
            <a:pPr marL="0" indent="0" algn="ctr">
              <a:buNone/>
            </a:pPr>
            <a:r>
              <a:rPr lang="cs-CZ" sz="5400" dirty="0">
                <a:solidFill>
                  <a:schemeClr val="accent1"/>
                </a:solidFill>
                <a:latin typeface="+mj-lt"/>
                <a:ea typeface="+mj-ea"/>
                <a:cs typeface="+mj-cs"/>
              </a:rPr>
              <a:t>Proces hodnocení a výběru projektů</a:t>
            </a:r>
          </a:p>
        </p:txBody>
      </p:sp>
      <p:pic>
        <p:nvPicPr>
          <p:cNvPr id="4"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613711"/>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537448"/>
            <a:ext cx="7172960" cy="1182559"/>
          </a:xfrm>
          <a:prstGeom prst="rect">
            <a:avLst/>
          </a:prstGeom>
        </p:spPr>
      </p:pic>
      <p:grpSp>
        <p:nvGrpSpPr>
          <p:cNvPr id="6" name="Group 2">
            <a:extLst>
              <a:ext uri="{FF2B5EF4-FFF2-40B4-BE49-F238E27FC236}">
                <a16:creationId xmlns:a16="http://schemas.microsoft.com/office/drawing/2014/main" id="{23339C7C-BD8B-40F7-B391-FBF666EB5530}"/>
              </a:ext>
            </a:extLst>
          </p:cNvPr>
          <p:cNvGrpSpPr>
            <a:grpSpLocks/>
          </p:cNvGrpSpPr>
          <p:nvPr/>
        </p:nvGrpSpPr>
        <p:grpSpPr bwMode="auto">
          <a:xfrm>
            <a:off x="8284672" y="647525"/>
            <a:ext cx="989330" cy="922972"/>
            <a:chOff x="9302" y="708"/>
            <a:chExt cx="656" cy="681"/>
          </a:xfrm>
        </p:grpSpPr>
        <p:pic>
          <p:nvPicPr>
            <p:cNvPr id="6147" name="Picture 3">
              <a:extLst>
                <a:ext uri="{FF2B5EF4-FFF2-40B4-BE49-F238E27FC236}">
                  <a16:creationId xmlns:a16="http://schemas.microsoft.com/office/drawing/2014/main" id="{57C6EBC2-478E-4798-B77C-4FC07273A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9A4C8DF-4A76-4D11-BDF1-4273B5053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0929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p>
        </p:txBody>
      </p:sp>
      <p:sp>
        <p:nvSpPr>
          <p:cNvPr id="3" name="Zástupný symbol pro obsah 2"/>
          <p:cNvSpPr>
            <a:spLocks noGrp="1"/>
          </p:cNvSpPr>
          <p:nvPr>
            <p:ph idx="1"/>
          </p:nvPr>
        </p:nvSpPr>
        <p:spPr>
          <a:xfrm>
            <a:off x="677334" y="1739348"/>
            <a:ext cx="8596668" cy="5267738"/>
          </a:xfrm>
        </p:spPr>
        <p:txBody>
          <a:bodyPr/>
          <a:lstStyle/>
          <a:p>
            <a:r>
              <a:rPr lang="cs-CZ" sz="2400" dirty="0">
                <a:solidFill>
                  <a:schemeClr val="tx1"/>
                </a:solidFill>
              </a:rPr>
              <a:t>Problematika hodnocení přijatelnosti a formálních náležitostí, věcné hodnocení a výběru projektů</a:t>
            </a:r>
          </a:p>
          <a:p>
            <a:pPr marL="0" indent="0">
              <a:buNone/>
            </a:pPr>
            <a:endParaRPr lang="cs-CZ" sz="2400" dirty="0">
              <a:solidFill>
                <a:schemeClr val="tx1"/>
              </a:solidFill>
            </a:endParaRPr>
          </a:p>
          <a:p>
            <a:pPr>
              <a:buFont typeface="Wingdings" panose="05000000000000000000" pitchFamily="2" charset="2"/>
              <a:buChar char="q"/>
            </a:pPr>
            <a:r>
              <a:rPr lang="cs-CZ" dirty="0">
                <a:solidFill>
                  <a:schemeClr val="tx1"/>
                </a:solidFill>
              </a:rPr>
              <a:t>Viz. příloha č. 1 Výzvy MAS – Informace o způsobu hodnocení a výběru projektů</a:t>
            </a:r>
          </a:p>
          <a:p>
            <a:pPr>
              <a:buFont typeface="Wingdings" panose="05000000000000000000" pitchFamily="2" charset="2"/>
              <a:buChar char="q"/>
            </a:pPr>
            <a:r>
              <a:rPr lang="cs-CZ" dirty="0">
                <a:solidFill>
                  <a:schemeClr val="tx1"/>
                </a:solidFill>
              </a:rPr>
              <a:t>Viz. Specifická část pravidel pro žadatele a příjemce v rámci OPZ</a:t>
            </a:r>
          </a:p>
          <a:p>
            <a:pPr marL="0" indent="0">
              <a:buNone/>
            </a:pPr>
            <a:endParaRPr lang="cs-CZ" dirty="0">
              <a:solidFill>
                <a:schemeClr val="tx1"/>
              </a:solidFill>
            </a:endParaRPr>
          </a:p>
          <a:p>
            <a:r>
              <a:rPr lang="cs-CZ" sz="2400" dirty="0">
                <a:solidFill>
                  <a:schemeClr val="tx1"/>
                </a:solidFill>
              </a:rPr>
              <a:t>Proces hodnocení a výběru projektů zajišťuje MAS Česká Kanada</a:t>
            </a:r>
          </a:p>
          <a:p>
            <a:r>
              <a:rPr lang="cs-CZ" sz="2400" dirty="0">
                <a:solidFill>
                  <a:schemeClr val="tx1"/>
                </a:solidFill>
              </a:rPr>
              <a:t>Žádosti předložené jiným způsobem a v jiném termínu než umožňuje výzva, nejsou akceptovány</a:t>
            </a:r>
          </a:p>
        </p:txBody>
      </p:sp>
    </p:spTree>
    <p:extLst>
      <p:ext uri="{BB962C8B-B14F-4D97-AF65-F5344CB8AC3E}">
        <p14:creationId xmlns:p14="http://schemas.microsoft.com/office/powerpoint/2010/main" val="1315352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p>
        </p:txBody>
      </p:sp>
      <p:sp>
        <p:nvSpPr>
          <p:cNvPr id="3" name="Zástupný symbol pro obsah 2"/>
          <p:cNvSpPr>
            <a:spLocks noGrp="1"/>
          </p:cNvSpPr>
          <p:nvPr>
            <p:ph idx="1"/>
          </p:nvPr>
        </p:nvSpPr>
        <p:spPr>
          <a:xfrm>
            <a:off x="677334" y="1292087"/>
            <a:ext cx="8834414" cy="5436703"/>
          </a:xfrm>
        </p:spPr>
        <p:txBody>
          <a:bodyPr>
            <a:normAutofit/>
          </a:bodyPr>
          <a:lstStyle/>
          <a:p>
            <a:endParaRPr lang="cs-CZ" dirty="0"/>
          </a:p>
          <a:p>
            <a:r>
              <a:rPr lang="cs-CZ" sz="2400" dirty="0">
                <a:solidFill>
                  <a:schemeClr val="tx1"/>
                </a:solidFill>
              </a:rPr>
              <a:t>Výsledkem výběru je seznam žádostí o podporu, které MAS navrhuje ke schválení - tento seznam předá MAS Řídícímu orgánu OPZ – ŘO OPZ provede závěrečné ověření způsobilosti vybraných projektů a kontrolu administrativních postupů MAS</a:t>
            </a:r>
          </a:p>
          <a:p>
            <a:endParaRPr lang="cs-CZ" sz="2400" dirty="0">
              <a:solidFill>
                <a:schemeClr val="tx1"/>
              </a:solidFill>
            </a:endParaRPr>
          </a:p>
          <a:p>
            <a:r>
              <a:rPr lang="cs-CZ" sz="2400" dirty="0">
                <a:solidFill>
                  <a:schemeClr val="tx1"/>
                </a:solidFill>
              </a:rPr>
              <a:t>Jednokolová výzva s jednou uzávěrkou pro podání žádosti – jednokolové hodnocení</a:t>
            </a:r>
          </a:p>
          <a:p>
            <a:endParaRPr lang="cs-CZ" sz="2400" dirty="0">
              <a:solidFill>
                <a:schemeClr val="tx1"/>
              </a:solidFill>
            </a:endParaRPr>
          </a:p>
          <a:p>
            <a:r>
              <a:rPr lang="cs-CZ" sz="2400" dirty="0">
                <a:solidFill>
                  <a:schemeClr val="tx1"/>
                </a:solidFill>
              </a:rPr>
              <a:t>Proces hodnocení a výběru projektů – ukončen </a:t>
            </a:r>
            <a:r>
              <a:rPr lang="cs-CZ" sz="2400" b="1" u="sng" dirty="0">
                <a:solidFill>
                  <a:schemeClr val="tx1"/>
                </a:solidFill>
              </a:rPr>
              <a:t>nejpozději</a:t>
            </a:r>
            <a:r>
              <a:rPr lang="cs-CZ" sz="2400" dirty="0">
                <a:solidFill>
                  <a:schemeClr val="tx1"/>
                </a:solidFill>
              </a:rPr>
              <a:t> do 5 měsíců od data ukončení příjmu žádostí o podporu</a:t>
            </a:r>
          </a:p>
          <a:p>
            <a:endParaRPr lang="cs-CZ" dirty="0"/>
          </a:p>
        </p:txBody>
      </p:sp>
    </p:spTree>
    <p:extLst>
      <p:ext uri="{BB962C8B-B14F-4D97-AF65-F5344CB8AC3E}">
        <p14:creationId xmlns:p14="http://schemas.microsoft.com/office/powerpoint/2010/main" val="60696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Cíl výzvy</a:t>
            </a:r>
          </a:p>
        </p:txBody>
      </p:sp>
      <p:sp>
        <p:nvSpPr>
          <p:cNvPr id="3" name="Zástupný symbol pro obsah 2"/>
          <p:cNvSpPr>
            <a:spLocks noGrp="1"/>
          </p:cNvSpPr>
          <p:nvPr>
            <p:ph idx="1"/>
          </p:nvPr>
        </p:nvSpPr>
        <p:spPr>
          <a:xfrm>
            <a:off x="677334" y="2038040"/>
            <a:ext cx="8596668" cy="3880773"/>
          </a:xfrm>
        </p:spPr>
        <p:txBody>
          <a:bodyPr>
            <a:normAutofit/>
          </a:bodyPr>
          <a:lstStyle/>
          <a:p>
            <a:r>
              <a:rPr lang="cs-CZ" sz="2400" dirty="0">
                <a:solidFill>
                  <a:schemeClr val="tx1"/>
                </a:solidFill>
              </a:rPr>
              <a:t>Zaměstnat osoby z p</a:t>
            </a:r>
            <a:r>
              <a:rPr lang="en-US" sz="2400" dirty="0" err="1">
                <a:solidFill>
                  <a:schemeClr val="tx1"/>
                </a:solidFill>
              </a:rPr>
              <a:t>roblémový</a:t>
            </a:r>
            <a:r>
              <a:rPr lang="cs-CZ" sz="2400" dirty="0">
                <a:solidFill>
                  <a:schemeClr val="tx1"/>
                </a:solidFill>
              </a:rPr>
              <a:t>ch</a:t>
            </a:r>
            <a:r>
              <a:rPr lang="en-US" sz="2400" dirty="0">
                <a:solidFill>
                  <a:schemeClr val="tx1"/>
                </a:solidFill>
              </a:rPr>
              <a:t> </a:t>
            </a:r>
            <a:r>
              <a:rPr lang="en-US" sz="2400" dirty="0" err="1">
                <a:solidFill>
                  <a:schemeClr val="tx1"/>
                </a:solidFill>
              </a:rPr>
              <a:t>skupin</a:t>
            </a:r>
            <a:r>
              <a:rPr lang="en-US" sz="2400" dirty="0">
                <a:solidFill>
                  <a:schemeClr val="tx1"/>
                </a:solidFill>
              </a:rPr>
              <a:t>, </a:t>
            </a:r>
            <a:r>
              <a:rPr lang="en-US" sz="2400" dirty="0" err="1">
                <a:solidFill>
                  <a:schemeClr val="tx1"/>
                </a:solidFill>
              </a:rPr>
              <a:t>které</a:t>
            </a:r>
            <a:r>
              <a:rPr lang="en-US" sz="2400" dirty="0">
                <a:solidFill>
                  <a:schemeClr val="tx1"/>
                </a:solidFill>
              </a:rPr>
              <a:t> </a:t>
            </a:r>
            <a:r>
              <a:rPr lang="cs-CZ" sz="2400" dirty="0">
                <a:solidFill>
                  <a:schemeClr val="tx1"/>
                </a:solidFill>
              </a:rPr>
              <a:t>se na</a:t>
            </a:r>
            <a:r>
              <a:rPr lang="en-US" sz="2400" dirty="0">
                <a:solidFill>
                  <a:schemeClr val="tx1"/>
                </a:solidFill>
              </a:rPr>
              <a:t> </a:t>
            </a:r>
            <a:r>
              <a:rPr lang="en-US" sz="2400" dirty="0" err="1">
                <a:solidFill>
                  <a:schemeClr val="tx1"/>
                </a:solidFill>
              </a:rPr>
              <a:t>území</a:t>
            </a:r>
            <a:r>
              <a:rPr lang="en-US" sz="2400" dirty="0">
                <a:solidFill>
                  <a:schemeClr val="tx1"/>
                </a:solidFill>
              </a:rPr>
              <a:t> MAS </a:t>
            </a:r>
            <a:r>
              <a:rPr lang="en-US" sz="2400" dirty="0" err="1">
                <a:solidFill>
                  <a:schemeClr val="tx1"/>
                </a:solidFill>
              </a:rPr>
              <a:t>dlouhodobě</a:t>
            </a:r>
            <a:r>
              <a:rPr lang="en-US" sz="2400" dirty="0">
                <a:solidFill>
                  <a:schemeClr val="tx1"/>
                </a:solidFill>
              </a:rPr>
              <a:t> </a:t>
            </a:r>
            <a:r>
              <a:rPr lang="en-US" sz="2400" dirty="0" err="1">
                <a:solidFill>
                  <a:schemeClr val="tx1"/>
                </a:solidFill>
              </a:rPr>
              <a:t>nenalézají</a:t>
            </a:r>
            <a:r>
              <a:rPr lang="cs-CZ" sz="2400" dirty="0">
                <a:solidFill>
                  <a:schemeClr val="tx1"/>
                </a:solidFill>
              </a:rPr>
              <a:t> a jsou </a:t>
            </a:r>
            <a:r>
              <a:rPr lang="en-US" sz="2400" dirty="0" err="1">
                <a:solidFill>
                  <a:schemeClr val="tx1"/>
                </a:solidFill>
              </a:rPr>
              <a:t>vhodné</a:t>
            </a:r>
            <a:r>
              <a:rPr lang="en-US" sz="2400" dirty="0">
                <a:solidFill>
                  <a:schemeClr val="tx1"/>
                </a:solidFill>
              </a:rPr>
              <a:t> </a:t>
            </a:r>
            <a:r>
              <a:rPr lang="cs-CZ" sz="2400" dirty="0">
                <a:solidFill>
                  <a:schemeClr val="tx1"/>
                </a:solidFill>
              </a:rPr>
              <a:t>z</a:t>
            </a:r>
            <a:r>
              <a:rPr lang="en-US" sz="2400" dirty="0" err="1">
                <a:solidFill>
                  <a:schemeClr val="tx1"/>
                </a:solidFill>
              </a:rPr>
              <a:t>aměstnání</a:t>
            </a:r>
            <a:endParaRPr lang="cs-CZ" sz="2400" dirty="0">
              <a:solidFill>
                <a:schemeClr val="tx1"/>
              </a:solidFill>
            </a:endParaRPr>
          </a:p>
          <a:p>
            <a:r>
              <a:rPr lang="cs-CZ" sz="2400" dirty="0">
                <a:solidFill>
                  <a:schemeClr val="tx1"/>
                </a:solidFill>
              </a:rPr>
              <a:t>Přispět tak ke zvýšení zaměstnanosti </a:t>
            </a:r>
          </a:p>
          <a:p>
            <a:pPr marL="0" indent="0">
              <a:buNone/>
            </a:pPr>
            <a:endParaRPr lang="cs-CZ" dirty="0"/>
          </a:p>
          <a:p>
            <a:pPr marL="0" indent="0">
              <a:buNone/>
            </a:pPr>
            <a:endParaRPr lang="cs-CZ" dirty="0"/>
          </a:p>
          <a:p>
            <a:endParaRPr lang="cs-CZ" dirty="0"/>
          </a:p>
          <a:p>
            <a:pPr marL="0" indent="0">
              <a:buNone/>
            </a:pPr>
            <a:r>
              <a:rPr lang="cs-CZ" sz="3200" b="1" dirty="0">
                <a:solidFill>
                  <a:schemeClr val="tx1"/>
                </a:solidFill>
              </a:rPr>
              <a:t>Viz dále v podporovaných aktivitách</a:t>
            </a:r>
          </a:p>
        </p:txBody>
      </p:sp>
    </p:spTree>
    <p:extLst>
      <p:ext uri="{BB962C8B-B14F-4D97-AF65-F5344CB8AC3E}">
        <p14:creationId xmlns:p14="http://schemas.microsoft.com/office/powerpoint/2010/main" val="746940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Proces hodnocení a výběru projektu</a:t>
            </a:r>
            <a:br>
              <a:rPr lang="cs-CZ" dirty="0"/>
            </a:br>
            <a:r>
              <a:rPr lang="cs-CZ" dirty="0"/>
              <a:t>- </a:t>
            </a:r>
            <a:r>
              <a:rPr lang="cs-CZ" sz="3100" dirty="0"/>
              <a:t>Hodnocení přijatelnosti a formálních náležitostí</a:t>
            </a:r>
          </a:p>
        </p:txBody>
      </p:sp>
      <p:sp>
        <p:nvSpPr>
          <p:cNvPr id="3" name="Zástupný symbol pro obsah 2"/>
          <p:cNvSpPr>
            <a:spLocks noGrp="1"/>
          </p:cNvSpPr>
          <p:nvPr>
            <p:ph idx="1"/>
          </p:nvPr>
        </p:nvSpPr>
        <p:spPr>
          <a:xfrm>
            <a:off x="677334" y="1930400"/>
            <a:ext cx="9172344" cy="4611801"/>
          </a:xfrm>
        </p:spPr>
        <p:txBody>
          <a:bodyPr>
            <a:normAutofit/>
          </a:bodyPr>
          <a:lstStyle/>
          <a:p>
            <a:r>
              <a:rPr lang="cs-CZ" sz="2000" dirty="0">
                <a:solidFill>
                  <a:schemeClr val="tx1"/>
                </a:solidFill>
              </a:rPr>
              <a:t>První fáze hodnocení projektů</a:t>
            </a:r>
          </a:p>
          <a:p>
            <a:r>
              <a:rPr lang="cs-CZ" sz="2000" dirty="0">
                <a:solidFill>
                  <a:schemeClr val="tx1"/>
                </a:solidFill>
              </a:rPr>
              <a:t>Posouzení základních věcných a administrativních požadavků</a:t>
            </a:r>
          </a:p>
          <a:p>
            <a:r>
              <a:rPr lang="cs-CZ" sz="2000" dirty="0">
                <a:solidFill>
                  <a:schemeClr val="tx1"/>
                </a:solidFill>
              </a:rPr>
              <a:t>Provádějí pracovníci kanceláře MAS Česká Kanada</a:t>
            </a:r>
          </a:p>
          <a:p>
            <a:r>
              <a:rPr lang="cs-CZ" sz="2000" dirty="0">
                <a:solidFill>
                  <a:schemeClr val="tx1"/>
                </a:solidFill>
              </a:rPr>
              <a:t>Lhůta max. </a:t>
            </a:r>
            <a:r>
              <a:rPr lang="cs-CZ" sz="2000" b="1" dirty="0">
                <a:solidFill>
                  <a:schemeClr val="tx1"/>
                </a:solidFill>
              </a:rPr>
              <a:t>30 pracovních dnů </a:t>
            </a:r>
            <a:r>
              <a:rPr lang="cs-CZ" sz="2000" dirty="0">
                <a:solidFill>
                  <a:schemeClr val="tx1"/>
                </a:solidFill>
              </a:rPr>
              <a:t>od ukončení příjmu žádostí o podporu</a:t>
            </a:r>
          </a:p>
          <a:p>
            <a:endParaRPr lang="cs-CZ" sz="2000" dirty="0">
              <a:solidFill>
                <a:schemeClr val="tx1"/>
              </a:solidFill>
            </a:endParaRPr>
          </a:p>
          <a:p>
            <a:r>
              <a:rPr lang="cs-CZ" sz="2000" dirty="0">
                <a:solidFill>
                  <a:schemeClr val="tx1"/>
                </a:solidFill>
              </a:rPr>
              <a:t>Kritéria přijatelnosti jsou neopravitelná</a:t>
            </a:r>
          </a:p>
          <a:p>
            <a:r>
              <a:rPr lang="cs-CZ" sz="2000" dirty="0">
                <a:solidFill>
                  <a:schemeClr val="tx1"/>
                </a:solidFill>
              </a:rPr>
              <a:t>Kritéria formálních náležitostí jsou opravitelná – žadatel vyzván 1 x k opravě nebo doplnění ve lhůtě 5 pracovních dnů</a:t>
            </a:r>
          </a:p>
          <a:p>
            <a:endParaRPr lang="cs-CZ" sz="2000" dirty="0">
              <a:solidFill>
                <a:schemeClr val="tx1"/>
              </a:solidFill>
            </a:endParaRPr>
          </a:p>
          <a:p>
            <a:r>
              <a:rPr lang="cs-CZ" sz="2000" dirty="0">
                <a:solidFill>
                  <a:schemeClr val="tx1"/>
                </a:solidFill>
              </a:rPr>
              <a:t>Hodnotí se podle kontrolních otázek uvedených pro každé kritérium (ANO/NE)</a:t>
            </a:r>
          </a:p>
        </p:txBody>
      </p:sp>
    </p:spTree>
    <p:extLst>
      <p:ext uri="{BB962C8B-B14F-4D97-AF65-F5344CB8AC3E}">
        <p14:creationId xmlns:p14="http://schemas.microsoft.com/office/powerpoint/2010/main" val="351817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Proces hodnocení a výběru projektu</a:t>
            </a:r>
            <a:br>
              <a:rPr lang="cs-CZ" dirty="0"/>
            </a:br>
            <a:r>
              <a:rPr lang="cs-CZ" dirty="0"/>
              <a:t>- </a:t>
            </a:r>
            <a:r>
              <a:rPr lang="cs-CZ" sz="3100" dirty="0"/>
              <a:t>Hodnocení přijatelnosti a formálních náležitostí</a:t>
            </a:r>
          </a:p>
        </p:txBody>
      </p:sp>
      <p:sp>
        <p:nvSpPr>
          <p:cNvPr id="4" name="Zástupný symbol pro obsah 3"/>
          <p:cNvSpPr>
            <a:spLocks noGrp="1"/>
          </p:cNvSpPr>
          <p:nvPr>
            <p:ph sz="half" idx="1"/>
          </p:nvPr>
        </p:nvSpPr>
        <p:spPr>
          <a:xfrm>
            <a:off x="677334" y="1930400"/>
            <a:ext cx="4184035" cy="4564668"/>
          </a:xfrm>
        </p:spPr>
        <p:txBody>
          <a:bodyPr>
            <a:normAutofit lnSpcReduction="10000"/>
          </a:bodyPr>
          <a:lstStyle/>
          <a:p>
            <a:r>
              <a:rPr lang="cs-CZ" b="1" dirty="0">
                <a:solidFill>
                  <a:schemeClr val="tx1"/>
                </a:solidFill>
              </a:rPr>
              <a:t>Kritéria hodnocení přijatelnosti</a:t>
            </a:r>
          </a:p>
          <a:p>
            <a:pPr marL="0" indent="0">
              <a:buNone/>
            </a:pPr>
            <a:endParaRPr lang="cs-CZ" b="1" dirty="0">
              <a:solidFill>
                <a:schemeClr val="tx1"/>
              </a:solidFill>
            </a:endParaRPr>
          </a:p>
          <a:p>
            <a:pPr>
              <a:buFont typeface="Wingdings" panose="05000000000000000000" pitchFamily="2" charset="2"/>
              <a:buChar char="q"/>
            </a:pPr>
            <a:r>
              <a:rPr lang="cs-CZ" dirty="0">
                <a:solidFill>
                  <a:schemeClr val="tx1"/>
                </a:solidFill>
              </a:rPr>
              <a:t>Oprávněnost žadatele</a:t>
            </a:r>
          </a:p>
          <a:p>
            <a:pPr>
              <a:buFont typeface="Wingdings" panose="05000000000000000000" pitchFamily="2" charset="2"/>
              <a:buChar char="q"/>
            </a:pPr>
            <a:r>
              <a:rPr lang="cs-CZ" dirty="0">
                <a:solidFill>
                  <a:schemeClr val="tx1"/>
                </a:solidFill>
              </a:rPr>
              <a:t>Partnerství</a:t>
            </a:r>
          </a:p>
          <a:p>
            <a:pPr>
              <a:buFont typeface="Wingdings" panose="05000000000000000000" pitchFamily="2" charset="2"/>
              <a:buChar char="q"/>
            </a:pPr>
            <a:r>
              <a:rPr lang="cs-CZ" dirty="0">
                <a:solidFill>
                  <a:schemeClr val="tx1"/>
                </a:solidFill>
              </a:rPr>
              <a:t>Cílové skupiny</a:t>
            </a:r>
          </a:p>
          <a:p>
            <a:pPr>
              <a:buFont typeface="Wingdings" panose="05000000000000000000" pitchFamily="2" charset="2"/>
              <a:buChar char="q"/>
            </a:pPr>
            <a:r>
              <a:rPr lang="cs-CZ" dirty="0">
                <a:solidFill>
                  <a:schemeClr val="tx1"/>
                </a:solidFill>
              </a:rPr>
              <a:t>Celkové způsobilé výdaje</a:t>
            </a:r>
          </a:p>
          <a:p>
            <a:pPr>
              <a:buFont typeface="Wingdings" panose="05000000000000000000" pitchFamily="2" charset="2"/>
              <a:buChar char="q"/>
            </a:pPr>
            <a:r>
              <a:rPr lang="cs-CZ" dirty="0">
                <a:solidFill>
                  <a:schemeClr val="tx1"/>
                </a:solidFill>
              </a:rPr>
              <a:t>Aktivity</a:t>
            </a:r>
          </a:p>
          <a:p>
            <a:pPr>
              <a:buFont typeface="Wingdings" panose="05000000000000000000" pitchFamily="2" charset="2"/>
              <a:buChar char="q"/>
            </a:pPr>
            <a:r>
              <a:rPr lang="cs-CZ" dirty="0">
                <a:solidFill>
                  <a:schemeClr val="tx1"/>
                </a:solidFill>
              </a:rPr>
              <a:t>Horizontální principy</a:t>
            </a:r>
          </a:p>
          <a:p>
            <a:pPr>
              <a:buFont typeface="Wingdings" panose="05000000000000000000" pitchFamily="2" charset="2"/>
              <a:buChar char="q"/>
            </a:pPr>
            <a:r>
              <a:rPr lang="cs-CZ" dirty="0">
                <a:solidFill>
                  <a:schemeClr val="tx1"/>
                </a:solidFill>
              </a:rPr>
              <a:t>Trestní bezúhonnost</a:t>
            </a:r>
          </a:p>
          <a:p>
            <a:pPr>
              <a:buFont typeface="Wingdings" panose="05000000000000000000" pitchFamily="2" charset="2"/>
              <a:buChar char="q"/>
            </a:pPr>
            <a:r>
              <a:rPr lang="cs-CZ" dirty="0">
                <a:solidFill>
                  <a:schemeClr val="tx1"/>
                </a:solidFill>
              </a:rPr>
              <a:t>Soulad projektu s SCLLD</a:t>
            </a:r>
          </a:p>
          <a:p>
            <a:pPr>
              <a:buFont typeface="Wingdings" panose="05000000000000000000" pitchFamily="2" charset="2"/>
              <a:buChar char="q"/>
            </a:pPr>
            <a:r>
              <a:rPr lang="cs-CZ" dirty="0">
                <a:solidFill>
                  <a:schemeClr val="tx1"/>
                </a:solidFill>
              </a:rPr>
              <a:t>Ověření administrativní, finanční a provozní kapacity žadatele</a:t>
            </a:r>
          </a:p>
        </p:txBody>
      </p:sp>
      <p:sp>
        <p:nvSpPr>
          <p:cNvPr id="5" name="Zástupný symbol pro obsah 4"/>
          <p:cNvSpPr>
            <a:spLocks noGrp="1"/>
          </p:cNvSpPr>
          <p:nvPr>
            <p:ph sz="half" idx="2"/>
          </p:nvPr>
        </p:nvSpPr>
        <p:spPr>
          <a:xfrm>
            <a:off x="5089970" y="1930400"/>
            <a:ext cx="4184034" cy="4564667"/>
          </a:xfrm>
        </p:spPr>
        <p:txBody>
          <a:bodyPr>
            <a:normAutofit/>
          </a:bodyPr>
          <a:lstStyle/>
          <a:p>
            <a:r>
              <a:rPr lang="cs-CZ" b="1" dirty="0">
                <a:solidFill>
                  <a:schemeClr val="tx1"/>
                </a:solidFill>
              </a:rPr>
              <a:t>Kritéria formálních náležitostí</a:t>
            </a:r>
          </a:p>
          <a:p>
            <a:endParaRPr lang="cs-CZ" b="1" dirty="0">
              <a:solidFill>
                <a:schemeClr val="tx1"/>
              </a:solidFill>
            </a:endParaRPr>
          </a:p>
          <a:p>
            <a:pPr>
              <a:buFont typeface="Wingdings" panose="05000000000000000000" pitchFamily="2" charset="2"/>
              <a:buChar char="q"/>
            </a:pPr>
            <a:r>
              <a:rPr lang="cs-CZ" dirty="0">
                <a:solidFill>
                  <a:schemeClr val="tx1"/>
                </a:solidFill>
              </a:rPr>
              <a:t>Úplnost a forma žádosti</a:t>
            </a:r>
          </a:p>
          <a:p>
            <a:pPr>
              <a:buFont typeface="Wingdings" panose="05000000000000000000" pitchFamily="2" charset="2"/>
              <a:buChar char="q"/>
            </a:pPr>
            <a:r>
              <a:rPr lang="cs-CZ" dirty="0">
                <a:solidFill>
                  <a:schemeClr val="tx1"/>
                </a:solidFill>
              </a:rPr>
              <a:t>Popis žádosti</a:t>
            </a:r>
          </a:p>
          <a:p>
            <a:endParaRPr lang="cs-CZ" b="1" dirty="0">
              <a:solidFill>
                <a:schemeClr val="tx1"/>
              </a:solidFill>
            </a:endParaRPr>
          </a:p>
          <a:p>
            <a:endParaRPr lang="cs-CZ" b="1" dirty="0">
              <a:solidFill>
                <a:schemeClr val="tx1"/>
              </a:solidFill>
            </a:endParaRPr>
          </a:p>
          <a:p>
            <a:endParaRPr lang="cs-CZ" b="1" dirty="0">
              <a:solidFill>
                <a:schemeClr val="tx1"/>
              </a:solidFill>
            </a:endParaRPr>
          </a:p>
          <a:p>
            <a:pPr marL="0" indent="0" algn="just">
              <a:buNone/>
            </a:pPr>
            <a:r>
              <a:rPr lang="cs-CZ" b="1" dirty="0">
                <a:solidFill>
                  <a:schemeClr val="tx1"/>
                </a:solidFill>
              </a:rPr>
              <a:t>MAS zasílá informace o výsledku hodnocení – lhůta </a:t>
            </a:r>
            <a:r>
              <a:rPr lang="cs-CZ" b="1" u="sng" dirty="0">
                <a:solidFill>
                  <a:schemeClr val="tx1"/>
                </a:solidFill>
              </a:rPr>
              <a:t>15 kalendářních </a:t>
            </a:r>
            <a:r>
              <a:rPr lang="cs-CZ" b="1" dirty="0">
                <a:solidFill>
                  <a:schemeClr val="tx1"/>
                </a:solidFill>
              </a:rPr>
              <a:t>dní ode dne doručení informace na podání </a:t>
            </a:r>
            <a:r>
              <a:rPr lang="cs-CZ" b="1" u="sng" dirty="0">
                <a:solidFill>
                  <a:schemeClr val="tx1"/>
                </a:solidFill>
              </a:rPr>
              <a:t>Žádosti o </a:t>
            </a:r>
            <a:r>
              <a:rPr lang="cs-CZ" b="1" dirty="0">
                <a:solidFill>
                  <a:schemeClr val="tx1"/>
                </a:solidFill>
              </a:rPr>
              <a:t>přezkum u negativně hodnocených Žádostí o podporu</a:t>
            </a:r>
          </a:p>
        </p:txBody>
      </p:sp>
    </p:spTree>
    <p:extLst>
      <p:ext uri="{BB962C8B-B14F-4D97-AF65-F5344CB8AC3E}">
        <p14:creationId xmlns:p14="http://schemas.microsoft.com/office/powerpoint/2010/main" val="2715585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Proces hodnocení a výběru projektu</a:t>
            </a:r>
            <a:br>
              <a:rPr lang="cs-CZ" dirty="0"/>
            </a:br>
            <a:r>
              <a:rPr lang="cs-CZ" dirty="0"/>
              <a:t>- </a:t>
            </a:r>
            <a:r>
              <a:rPr lang="cs-CZ" sz="2800" dirty="0"/>
              <a:t>Věcné hodnocení</a:t>
            </a:r>
          </a:p>
        </p:txBody>
      </p:sp>
      <p:sp>
        <p:nvSpPr>
          <p:cNvPr id="6" name="Zástupný symbol pro obsah 5"/>
          <p:cNvSpPr>
            <a:spLocks noGrp="1"/>
          </p:cNvSpPr>
          <p:nvPr>
            <p:ph idx="1"/>
          </p:nvPr>
        </p:nvSpPr>
        <p:spPr>
          <a:xfrm>
            <a:off x="677334" y="1930400"/>
            <a:ext cx="8596668" cy="4489253"/>
          </a:xfrm>
        </p:spPr>
        <p:txBody>
          <a:bodyPr>
            <a:normAutofit/>
          </a:bodyPr>
          <a:lstStyle/>
          <a:p>
            <a:r>
              <a:rPr lang="cs-CZ" sz="2000" dirty="0">
                <a:solidFill>
                  <a:schemeClr val="tx1"/>
                </a:solidFill>
              </a:rPr>
              <a:t>Druhá fáze hodnocení projektů</a:t>
            </a:r>
          </a:p>
          <a:p>
            <a:r>
              <a:rPr lang="cs-CZ" sz="2000" dirty="0">
                <a:solidFill>
                  <a:schemeClr val="tx1"/>
                </a:solidFill>
              </a:rPr>
              <a:t>Hodnocení kvality</a:t>
            </a:r>
          </a:p>
          <a:p>
            <a:r>
              <a:rPr lang="cs-CZ" sz="2000" dirty="0">
                <a:solidFill>
                  <a:schemeClr val="tx1"/>
                </a:solidFill>
              </a:rPr>
              <a:t>Provádí Výběrová komise MAS Česká Kanada (min. tříčlenná, složená ze zástupců VK) na základě zpracovaného odborného posudku </a:t>
            </a:r>
          </a:p>
          <a:p>
            <a:r>
              <a:rPr lang="cs-CZ" sz="2000" dirty="0">
                <a:solidFill>
                  <a:schemeClr val="tx1"/>
                </a:solidFill>
              </a:rPr>
              <a:t>Pouze žádosti o podpory, které uspěly v 1. fázi hodnocení</a:t>
            </a:r>
          </a:p>
          <a:p>
            <a:endParaRPr lang="cs-CZ" sz="2000" dirty="0">
              <a:solidFill>
                <a:schemeClr val="tx1"/>
              </a:solidFill>
            </a:endParaRPr>
          </a:p>
          <a:p>
            <a:r>
              <a:rPr lang="cs-CZ" sz="2000" dirty="0">
                <a:solidFill>
                  <a:schemeClr val="tx1"/>
                </a:solidFill>
              </a:rPr>
              <a:t>Lhůta max. </a:t>
            </a:r>
            <a:r>
              <a:rPr lang="cs-CZ" sz="2000" b="1" dirty="0">
                <a:solidFill>
                  <a:schemeClr val="tx1"/>
                </a:solidFill>
              </a:rPr>
              <a:t>50 pracovních dnů</a:t>
            </a:r>
            <a:r>
              <a:rPr lang="cs-CZ" sz="2000" dirty="0">
                <a:solidFill>
                  <a:schemeClr val="tx1"/>
                </a:solidFill>
              </a:rPr>
              <a:t> od ukončení hodnocení FN a P</a:t>
            </a:r>
          </a:p>
          <a:p>
            <a:endParaRPr lang="cs-CZ" sz="2000" dirty="0">
              <a:solidFill>
                <a:schemeClr val="tx1"/>
              </a:solidFill>
            </a:endParaRPr>
          </a:p>
          <a:p>
            <a:r>
              <a:rPr lang="cs-CZ" sz="2000" dirty="0">
                <a:solidFill>
                  <a:schemeClr val="tx1"/>
                </a:solidFill>
              </a:rPr>
              <a:t>Mohou být Výběrovou komisí vymezeny podmínky pro úpravu projektů ze strany žadatele, za kterých by měl být projekt podpořen</a:t>
            </a:r>
          </a:p>
        </p:txBody>
      </p:sp>
    </p:spTree>
    <p:extLst>
      <p:ext uri="{BB962C8B-B14F-4D97-AF65-F5344CB8AC3E}">
        <p14:creationId xmlns:p14="http://schemas.microsoft.com/office/powerpoint/2010/main" val="4275723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br>
              <a:rPr lang="cs-CZ" dirty="0"/>
            </a:br>
            <a:r>
              <a:rPr lang="cs-CZ" dirty="0"/>
              <a:t>- </a:t>
            </a:r>
            <a:r>
              <a:rPr lang="cs-CZ" sz="2800" dirty="0"/>
              <a:t>Věcné hodnocení</a:t>
            </a:r>
          </a:p>
        </p:txBody>
      </p:sp>
      <p:graphicFrame>
        <p:nvGraphicFramePr>
          <p:cNvPr id="4" name="Tabulka 3"/>
          <p:cNvGraphicFramePr>
            <a:graphicFrameLocks noGrp="1"/>
          </p:cNvGraphicFramePr>
          <p:nvPr>
            <p:extLst>
              <p:ext uri="{D42A27DB-BD31-4B8C-83A1-F6EECF244321}">
                <p14:modId xmlns:p14="http://schemas.microsoft.com/office/powerpoint/2010/main" val="1389472859"/>
              </p:ext>
            </p:extLst>
          </p:nvPr>
        </p:nvGraphicFramePr>
        <p:xfrm>
          <a:off x="1146002" y="2122935"/>
          <a:ext cx="8128000" cy="401235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33824509"/>
                    </a:ext>
                  </a:extLst>
                </a:gridCol>
                <a:gridCol w="4064000">
                  <a:extLst>
                    <a:ext uri="{9D8B030D-6E8A-4147-A177-3AD203B41FA5}">
                      <a16:colId xmlns:a16="http://schemas.microsoft.com/office/drawing/2014/main" val="2403771092"/>
                    </a:ext>
                  </a:extLst>
                </a:gridCol>
              </a:tblGrid>
              <a:tr h="572176">
                <a:tc>
                  <a:txBody>
                    <a:bodyPr/>
                    <a:lstStyle/>
                    <a:p>
                      <a:r>
                        <a:rPr lang="cs-CZ" b="1" dirty="0"/>
                        <a:t>Skupina kritérií (max. počet bodů)</a:t>
                      </a:r>
                      <a:endParaRPr lang="cs-CZ" dirty="0"/>
                    </a:p>
                  </a:txBody>
                  <a:tcPr/>
                </a:tc>
                <a:tc>
                  <a:txBody>
                    <a:bodyPr/>
                    <a:lstStyle/>
                    <a:p>
                      <a:r>
                        <a:rPr lang="cs-CZ" b="1" dirty="0"/>
                        <a:t>Název kritéria (max. počet bodů)</a:t>
                      </a:r>
                      <a:endParaRPr lang="cs-CZ" dirty="0"/>
                    </a:p>
                  </a:txBody>
                  <a:tcPr/>
                </a:tc>
                <a:extLst>
                  <a:ext uri="{0D108BD9-81ED-4DB2-BD59-A6C34878D82A}">
                    <a16:rowId xmlns:a16="http://schemas.microsoft.com/office/drawing/2014/main" val="3325556595"/>
                  </a:ext>
                </a:extLst>
              </a:tr>
              <a:tr h="601306">
                <a:tc>
                  <a:txBody>
                    <a:bodyPr/>
                    <a:lstStyle/>
                    <a:p>
                      <a:r>
                        <a:rPr lang="cs-CZ" dirty="0"/>
                        <a:t>I. Potřebnost (35)</a:t>
                      </a:r>
                    </a:p>
                  </a:txBody>
                  <a:tcPr/>
                </a:tc>
                <a:tc>
                  <a:txBody>
                    <a:bodyPr/>
                    <a:lstStyle/>
                    <a:p>
                      <a:r>
                        <a:rPr lang="cs-CZ" dirty="0"/>
                        <a:t>Vymezení problému a cílové skupiny (35)</a:t>
                      </a:r>
                    </a:p>
                  </a:txBody>
                  <a:tcPr/>
                </a:tc>
                <a:extLst>
                  <a:ext uri="{0D108BD9-81ED-4DB2-BD59-A6C34878D82A}">
                    <a16:rowId xmlns:a16="http://schemas.microsoft.com/office/drawing/2014/main" val="1283233898"/>
                  </a:ext>
                </a:extLst>
              </a:tr>
              <a:tr h="422657">
                <a:tc rowSpan="2">
                  <a:txBody>
                    <a:bodyPr/>
                    <a:lstStyle/>
                    <a:p>
                      <a:pPr algn="l"/>
                      <a:r>
                        <a:rPr lang="pl-PL" dirty="0"/>
                        <a:t>II. </a:t>
                      </a:r>
                      <a:r>
                        <a:rPr lang="pl-PL" sz="1800" kern="1200" dirty="0">
                          <a:solidFill>
                            <a:schemeClr val="dk1"/>
                          </a:solidFill>
                          <a:latin typeface="+mn-lt"/>
                          <a:ea typeface="+mn-ea"/>
                          <a:cs typeface="+mn-cs"/>
                        </a:rPr>
                        <a:t>Účelnost</a:t>
                      </a:r>
                      <a:r>
                        <a:rPr lang="pl-PL" dirty="0"/>
                        <a:t> (30)</a:t>
                      </a:r>
                    </a:p>
                    <a:p>
                      <a:pPr algn="l"/>
                      <a:endParaRPr lang="cs-CZ"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dirty="0"/>
                        <a:t>Cíle a konzistentnost projektu (25)	</a:t>
                      </a:r>
                    </a:p>
                  </a:txBody>
                  <a:tcPr/>
                </a:tc>
                <a:extLst>
                  <a:ext uri="{0D108BD9-81ED-4DB2-BD59-A6C34878D82A}">
                    <a16:rowId xmlns:a16="http://schemas.microsoft.com/office/drawing/2014/main" val="2927197046"/>
                  </a:ext>
                </a:extLst>
              </a:tr>
              <a:tr h="591719">
                <a:tc vMerge="1">
                  <a:txBody>
                    <a:bodyPr/>
                    <a:lstStyle/>
                    <a:p>
                      <a:endParaRPr lang="cs-CZ"/>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kern="1200" dirty="0">
                          <a:solidFill>
                            <a:schemeClr val="dk1"/>
                          </a:solidFill>
                          <a:latin typeface="+mn-lt"/>
                          <a:ea typeface="+mn-ea"/>
                          <a:cs typeface="+mn-cs"/>
                        </a:rPr>
                        <a:t>Způsob ověření dosažení cíle projektu (5)</a:t>
                      </a:r>
                    </a:p>
                  </a:txBody>
                  <a:tcPr/>
                </a:tc>
                <a:extLst>
                  <a:ext uri="{0D108BD9-81ED-4DB2-BD59-A6C34878D82A}">
                    <a16:rowId xmlns:a16="http://schemas.microsoft.com/office/drawing/2014/main" val="2677439559"/>
                  </a:ext>
                </a:extLst>
              </a:tr>
              <a:tr h="338125">
                <a:tc rowSpan="2">
                  <a:txBody>
                    <a:bodyPr/>
                    <a:lstStyle/>
                    <a:p>
                      <a:r>
                        <a:rPr lang="cs-CZ" dirty="0"/>
                        <a:t>III. Efektivnost a hospodárnost (20)</a:t>
                      </a:r>
                    </a:p>
                  </a:txBody>
                  <a:tcPr/>
                </a:tc>
                <a:tc>
                  <a:txBody>
                    <a:bodyPr/>
                    <a:lstStyle/>
                    <a:p>
                      <a:r>
                        <a:rPr lang="cs-CZ" dirty="0"/>
                        <a:t>Efektivita projektu, rozpočet (15)</a:t>
                      </a:r>
                    </a:p>
                  </a:txBody>
                  <a:tcPr/>
                </a:tc>
                <a:extLst>
                  <a:ext uri="{0D108BD9-81ED-4DB2-BD59-A6C34878D82A}">
                    <a16:rowId xmlns:a16="http://schemas.microsoft.com/office/drawing/2014/main" val="2284101283"/>
                  </a:ext>
                </a:extLst>
              </a:tr>
              <a:tr h="338125">
                <a:tc vMerge="1">
                  <a:txBody>
                    <a:bodyPr/>
                    <a:lstStyle/>
                    <a:p>
                      <a:endParaRPr lang="cs-CZ"/>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Adekvátnost indikátorů (5)	</a:t>
                      </a:r>
                    </a:p>
                  </a:txBody>
                  <a:tcPr/>
                </a:tc>
                <a:extLst>
                  <a:ext uri="{0D108BD9-81ED-4DB2-BD59-A6C34878D82A}">
                    <a16:rowId xmlns:a16="http://schemas.microsoft.com/office/drawing/2014/main" val="1087927892"/>
                  </a:ext>
                </a:extLst>
              </a:tr>
              <a:tr h="591719">
                <a:tc rowSpan="2">
                  <a:txBody>
                    <a:bodyPr/>
                    <a:lstStyle/>
                    <a:p>
                      <a:r>
                        <a:rPr lang="cs-CZ" dirty="0"/>
                        <a:t>IV. Proveditelnost (15)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Způsob realizace aktivita jejich návaznost (10)	</a:t>
                      </a:r>
                    </a:p>
                  </a:txBody>
                  <a:tcPr/>
                </a:tc>
                <a:extLst>
                  <a:ext uri="{0D108BD9-81ED-4DB2-BD59-A6C34878D82A}">
                    <a16:rowId xmlns:a16="http://schemas.microsoft.com/office/drawing/2014/main" val="2720498968"/>
                  </a:ext>
                </a:extLst>
              </a:tr>
              <a:tr h="131652">
                <a:tc vMerge="1">
                  <a:txBody>
                    <a:bodyPr/>
                    <a:lstStyle/>
                    <a:p>
                      <a:endParaRPr lang="cs-CZ"/>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Způsob zapojení cílové skupiny (5)</a:t>
                      </a:r>
                    </a:p>
                  </a:txBody>
                  <a:tcPr/>
                </a:tc>
                <a:extLst>
                  <a:ext uri="{0D108BD9-81ED-4DB2-BD59-A6C34878D82A}">
                    <a16:rowId xmlns:a16="http://schemas.microsoft.com/office/drawing/2014/main" val="2737617679"/>
                  </a:ext>
                </a:extLst>
              </a:tr>
            </a:tbl>
          </a:graphicData>
        </a:graphic>
      </p:graphicFrame>
    </p:spTree>
    <p:extLst>
      <p:ext uri="{BB962C8B-B14F-4D97-AF65-F5344CB8AC3E}">
        <p14:creationId xmlns:p14="http://schemas.microsoft.com/office/powerpoint/2010/main" val="2228931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br>
              <a:rPr lang="cs-CZ" dirty="0"/>
            </a:br>
            <a:r>
              <a:rPr lang="cs-CZ" dirty="0"/>
              <a:t>- </a:t>
            </a:r>
            <a:r>
              <a:rPr lang="cs-CZ" sz="2800" dirty="0"/>
              <a:t>Věcné hodnocení</a:t>
            </a:r>
          </a:p>
        </p:txBody>
      </p:sp>
      <p:sp>
        <p:nvSpPr>
          <p:cNvPr id="3" name="Zástupný symbol pro obsah 2"/>
          <p:cNvSpPr>
            <a:spLocks noGrp="1"/>
          </p:cNvSpPr>
          <p:nvPr>
            <p:ph idx="1"/>
          </p:nvPr>
        </p:nvSpPr>
        <p:spPr>
          <a:xfrm>
            <a:off x="677334" y="1930400"/>
            <a:ext cx="8596668" cy="4659243"/>
          </a:xfrm>
        </p:spPr>
        <p:txBody>
          <a:bodyPr>
            <a:noAutofit/>
          </a:bodyPr>
          <a:lstStyle/>
          <a:p>
            <a:r>
              <a:rPr lang="cs-CZ" sz="2000" dirty="0">
                <a:solidFill>
                  <a:schemeClr val="tx1"/>
                </a:solidFill>
              </a:rPr>
              <a:t>Výběrová komise odpovídá u každého kritéria na Hlavní otázku (+ pomocné podotázky) </a:t>
            </a:r>
          </a:p>
          <a:p>
            <a:r>
              <a:rPr lang="cs-CZ" sz="2000" dirty="0">
                <a:solidFill>
                  <a:schemeClr val="tx1"/>
                </a:solidFill>
              </a:rPr>
              <a:t>Využívá 4 deskriptory: </a:t>
            </a:r>
          </a:p>
          <a:p>
            <a:pPr marL="0" indent="0">
              <a:buNone/>
            </a:pPr>
            <a:endParaRPr lang="cs-CZ" sz="2000" dirty="0">
              <a:solidFill>
                <a:schemeClr val="tx1"/>
              </a:solidFill>
            </a:endParaRPr>
          </a:p>
          <a:p>
            <a:pPr>
              <a:buFont typeface="Wingdings" panose="05000000000000000000" pitchFamily="2" charset="2"/>
              <a:buChar char="q"/>
            </a:pPr>
            <a:r>
              <a:rPr lang="cs-CZ" sz="2000" dirty="0">
                <a:solidFill>
                  <a:schemeClr val="tx1"/>
                </a:solidFill>
              </a:rPr>
              <a:t>1. Velmi dobré 100 % max. dosažitelného počtu bodů v kritériu </a:t>
            </a:r>
          </a:p>
          <a:p>
            <a:pPr>
              <a:buFont typeface="Wingdings" panose="05000000000000000000" pitchFamily="2" charset="2"/>
              <a:buChar char="q"/>
            </a:pPr>
            <a:r>
              <a:rPr lang="cs-CZ" sz="2000" dirty="0">
                <a:solidFill>
                  <a:schemeClr val="tx1"/>
                </a:solidFill>
              </a:rPr>
              <a:t>2. Dobré 75 % max. dosažitelného počtu bodů v kritériu </a:t>
            </a:r>
          </a:p>
          <a:p>
            <a:pPr>
              <a:buFont typeface="Wingdings" panose="05000000000000000000" pitchFamily="2" charset="2"/>
              <a:buChar char="q"/>
            </a:pPr>
            <a:r>
              <a:rPr lang="cs-CZ" sz="2000" dirty="0">
                <a:solidFill>
                  <a:schemeClr val="tx1"/>
                </a:solidFill>
              </a:rPr>
              <a:t>3. Dostatečné 50 % max. dosažitelného počtu bodů v kritériu </a:t>
            </a:r>
          </a:p>
          <a:p>
            <a:pPr>
              <a:buFont typeface="Wingdings" panose="05000000000000000000" pitchFamily="2" charset="2"/>
              <a:buChar char="q"/>
            </a:pPr>
            <a:r>
              <a:rPr lang="cs-CZ" sz="2000" dirty="0">
                <a:solidFill>
                  <a:schemeClr val="tx1"/>
                </a:solidFill>
              </a:rPr>
              <a:t>4. Nedostatečné 25 % max. dosažitelného počtu bodů v kritériu </a:t>
            </a:r>
          </a:p>
          <a:p>
            <a:pPr marL="0" indent="0">
              <a:buNone/>
            </a:pPr>
            <a:endParaRPr lang="cs-CZ" sz="2000" dirty="0">
              <a:solidFill>
                <a:schemeClr val="tx1"/>
              </a:solidFill>
            </a:endParaRPr>
          </a:p>
          <a:p>
            <a:r>
              <a:rPr lang="cs-CZ" sz="2000" dirty="0">
                <a:solidFill>
                  <a:schemeClr val="tx1"/>
                </a:solidFill>
              </a:rPr>
              <a:t>Deskriptor 4 je eliminační – získání tohoto deskriptoru nejméně u jednoho kritéria </a:t>
            </a:r>
            <a:r>
              <a:rPr lang="cs-CZ" sz="2000" b="1" dirty="0">
                <a:solidFill>
                  <a:schemeClr val="tx1"/>
                </a:solidFill>
              </a:rPr>
              <a:t>-&gt; </a:t>
            </a:r>
            <a:r>
              <a:rPr lang="cs-CZ" sz="2000" dirty="0">
                <a:solidFill>
                  <a:schemeClr val="tx1"/>
                </a:solidFill>
              </a:rPr>
              <a:t>Žádost o podporu nesplnila podmínky věcného hodnocení</a:t>
            </a:r>
          </a:p>
        </p:txBody>
      </p:sp>
    </p:spTree>
    <p:extLst>
      <p:ext uri="{BB962C8B-B14F-4D97-AF65-F5344CB8AC3E}">
        <p14:creationId xmlns:p14="http://schemas.microsoft.com/office/powerpoint/2010/main" val="2918792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br>
              <a:rPr lang="cs-CZ" dirty="0"/>
            </a:br>
            <a:r>
              <a:rPr lang="cs-CZ" dirty="0"/>
              <a:t>- </a:t>
            </a:r>
            <a:r>
              <a:rPr lang="cs-CZ" sz="2800" dirty="0"/>
              <a:t>Věcné hodnocení</a:t>
            </a:r>
          </a:p>
        </p:txBody>
      </p:sp>
      <p:sp>
        <p:nvSpPr>
          <p:cNvPr id="3" name="Zástupný symbol pro obsah 2"/>
          <p:cNvSpPr>
            <a:spLocks noGrp="1"/>
          </p:cNvSpPr>
          <p:nvPr>
            <p:ph idx="1"/>
          </p:nvPr>
        </p:nvSpPr>
        <p:spPr>
          <a:xfrm>
            <a:off x="677334" y="2160589"/>
            <a:ext cx="8874170" cy="3880773"/>
          </a:xfrm>
        </p:spPr>
        <p:txBody>
          <a:bodyPr/>
          <a:lstStyle/>
          <a:p>
            <a:pPr marL="0" indent="0">
              <a:buNone/>
            </a:pPr>
            <a:endParaRPr lang="cs-CZ" dirty="0"/>
          </a:p>
          <a:p>
            <a:r>
              <a:rPr lang="cs-CZ" sz="2000" dirty="0">
                <a:solidFill>
                  <a:schemeClr val="tx1"/>
                </a:solidFill>
              </a:rPr>
              <a:t>Max. počet bodů věcného hodnocení - 100 bodů </a:t>
            </a:r>
          </a:p>
          <a:p>
            <a:pPr marL="0" indent="0">
              <a:buNone/>
            </a:pPr>
            <a:endParaRPr lang="cs-CZ" sz="2000" dirty="0">
              <a:solidFill>
                <a:schemeClr val="tx1"/>
              </a:solidFill>
            </a:endParaRPr>
          </a:p>
          <a:p>
            <a:r>
              <a:rPr lang="cs-CZ" sz="2000" dirty="0">
                <a:solidFill>
                  <a:schemeClr val="tx1"/>
                </a:solidFill>
              </a:rPr>
              <a:t>Žádost musí získat min. 50 bodů, aby splnila podmínky věcného hodnocení a všechny hlavní otázky musí být hodnoceny deskriptory 1 – 3 </a:t>
            </a:r>
          </a:p>
          <a:p>
            <a:pPr marL="0" indent="0">
              <a:buNone/>
            </a:pPr>
            <a:endParaRPr lang="cs-CZ" sz="2000" dirty="0">
              <a:solidFill>
                <a:schemeClr val="tx1"/>
              </a:solidFill>
            </a:endParaRPr>
          </a:p>
          <a:p>
            <a:r>
              <a:rPr lang="cs-CZ" sz="2000" b="1" dirty="0">
                <a:solidFill>
                  <a:schemeClr val="tx1"/>
                </a:solidFill>
              </a:rPr>
              <a:t>MAS zasílá informaci o výsledku hodnocení -&gt; lhůta 15 kalendářních dní ode dne doručení informace na podání Žádosti o přezkum u negativně hodnocených Žádostí o podporu </a:t>
            </a:r>
            <a:endParaRPr lang="cs-CZ" sz="2000" dirty="0">
              <a:solidFill>
                <a:schemeClr val="tx1"/>
              </a:solidFill>
            </a:endParaRPr>
          </a:p>
          <a:p>
            <a:endParaRPr lang="cs-CZ" dirty="0"/>
          </a:p>
        </p:txBody>
      </p:sp>
    </p:spTree>
    <p:extLst>
      <p:ext uri="{BB962C8B-B14F-4D97-AF65-F5344CB8AC3E}">
        <p14:creationId xmlns:p14="http://schemas.microsoft.com/office/powerpoint/2010/main" val="3220842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hodnocení a výběru projektu</a:t>
            </a:r>
            <a:br>
              <a:rPr lang="cs-CZ" dirty="0"/>
            </a:br>
            <a:r>
              <a:rPr lang="cs-CZ" dirty="0"/>
              <a:t>- </a:t>
            </a:r>
            <a:r>
              <a:rPr lang="cs-CZ" sz="2800" dirty="0"/>
              <a:t>Výběr projektů</a:t>
            </a:r>
          </a:p>
        </p:txBody>
      </p:sp>
      <p:sp>
        <p:nvSpPr>
          <p:cNvPr id="3" name="Zástupný symbol pro obsah 2"/>
          <p:cNvSpPr>
            <a:spLocks noGrp="1"/>
          </p:cNvSpPr>
          <p:nvPr>
            <p:ph idx="1"/>
          </p:nvPr>
        </p:nvSpPr>
        <p:spPr>
          <a:xfrm>
            <a:off x="677333" y="1798984"/>
            <a:ext cx="9122649" cy="4830416"/>
          </a:xfrm>
        </p:spPr>
        <p:txBody>
          <a:bodyPr>
            <a:normAutofit lnSpcReduction="10000"/>
          </a:bodyPr>
          <a:lstStyle/>
          <a:p>
            <a:r>
              <a:rPr lang="cs-CZ" sz="2000" dirty="0">
                <a:solidFill>
                  <a:schemeClr val="tx1"/>
                </a:solidFill>
              </a:rPr>
              <a:t>Provádí Programový výbor MAS do 20 pracovních dní od ukončení věcného hodnocení </a:t>
            </a:r>
          </a:p>
          <a:p>
            <a:pPr marL="0" indent="0">
              <a:buNone/>
            </a:pPr>
            <a:endParaRPr lang="cs-CZ" sz="2000" dirty="0">
              <a:solidFill>
                <a:schemeClr val="tx1"/>
              </a:solidFill>
            </a:endParaRPr>
          </a:p>
          <a:p>
            <a:r>
              <a:rPr lang="cs-CZ" sz="2000" dirty="0">
                <a:solidFill>
                  <a:schemeClr val="tx1"/>
                </a:solidFill>
              </a:rPr>
              <a:t>Programový výbor MAS stanoví pořadí projektů a provede výběr Žádostí o dotaci dle bodového hodnocení a aktuálních finančních prostředků alokovaných na danou výzvu v souladu s nastavenými postupy MAS Česká Kanada</a:t>
            </a:r>
          </a:p>
          <a:p>
            <a:pPr marL="0" indent="0">
              <a:buNone/>
            </a:pPr>
            <a:endParaRPr lang="cs-CZ" sz="2000" dirty="0">
              <a:solidFill>
                <a:schemeClr val="tx1"/>
              </a:solidFill>
            </a:endParaRPr>
          </a:p>
          <a:p>
            <a:r>
              <a:rPr lang="cs-CZ" sz="2000" dirty="0">
                <a:solidFill>
                  <a:schemeClr val="tx1"/>
                </a:solidFill>
              </a:rPr>
              <a:t>Programový výbor MAS nemůže měnit pořadí projektů ani hodnocení žádosti o podporu </a:t>
            </a:r>
          </a:p>
          <a:p>
            <a:pPr marL="0" indent="0">
              <a:buNone/>
            </a:pPr>
            <a:endParaRPr lang="cs-CZ" sz="2000" dirty="0">
              <a:solidFill>
                <a:schemeClr val="tx1"/>
              </a:solidFill>
            </a:endParaRPr>
          </a:p>
          <a:p>
            <a:r>
              <a:rPr lang="cs-CZ" sz="2000" dirty="0">
                <a:solidFill>
                  <a:schemeClr val="tx1"/>
                </a:solidFill>
              </a:rPr>
              <a:t>MAS současně upozorňuje, že tento závěr ještě předává k závěrečnému ověření způsobilosti projektů a ke kontrole administrativních postupů na ŘO OPZ </a:t>
            </a:r>
          </a:p>
          <a:p>
            <a:endParaRPr lang="cs-CZ" dirty="0"/>
          </a:p>
        </p:txBody>
      </p:sp>
    </p:spTree>
    <p:extLst>
      <p:ext uri="{BB962C8B-B14F-4D97-AF65-F5344CB8AC3E}">
        <p14:creationId xmlns:p14="http://schemas.microsoft.com/office/powerpoint/2010/main" val="1573411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Proces hodnocení a výběru projektu</a:t>
            </a:r>
            <a:br>
              <a:rPr lang="cs-CZ" dirty="0"/>
            </a:br>
            <a:r>
              <a:rPr lang="cs-CZ" dirty="0"/>
              <a:t>- </a:t>
            </a:r>
            <a:r>
              <a:rPr lang="cs-CZ" sz="3100" dirty="0"/>
              <a:t>Hodnocení a výběr projektů – shrnutí a lhůty</a:t>
            </a:r>
          </a:p>
        </p:txBody>
      </p:sp>
      <p:sp>
        <p:nvSpPr>
          <p:cNvPr id="3" name="Zástupný symbol pro obsah 2"/>
          <p:cNvSpPr>
            <a:spLocks noGrp="1"/>
          </p:cNvSpPr>
          <p:nvPr>
            <p:ph idx="1"/>
          </p:nvPr>
        </p:nvSpPr>
        <p:spPr>
          <a:xfrm>
            <a:off x="677333" y="1930400"/>
            <a:ext cx="9142527" cy="5008880"/>
          </a:xfrm>
        </p:spPr>
        <p:txBody>
          <a:bodyPr>
            <a:normAutofit fontScale="92500" lnSpcReduction="20000"/>
          </a:bodyPr>
          <a:lstStyle/>
          <a:p>
            <a:r>
              <a:rPr lang="cs-CZ" sz="2000" b="1" dirty="0">
                <a:solidFill>
                  <a:schemeClr val="tx1"/>
                </a:solidFill>
              </a:rPr>
              <a:t>Hodnocení FN a P: 	</a:t>
            </a:r>
            <a:r>
              <a:rPr lang="cs-CZ" sz="2000" dirty="0">
                <a:solidFill>
                  <a:schemeClr val="tx1"/>
                </a:solidFill>
              </a:rPr>
              <a:t>do 30 pracovních dní ze strany MAS (po ukončení příjmu žádostí) </a:t>
            </a:r>
          </a:p>
          <a:p>
            <a:pPr lvl="1">
              <a:buFont typeface="Wingdings" panose="05000000000000000000" pitchFamily="2" charset="2"/>
              <a:buChar char="q"/>
            </a:pPr>
            <a:r>
              <a:rPr lang="cs-CZ" sz="2000" dirty="0">
                <a:solidFill>
                  <a:schemeClr val="tx1"/>
                </a:solidFill>
              </a:rPr>
              <a:t>Odvolání: do 15 kalendářních dní ze strany žadatele (po obdržení výsledku – prostřednictvím depeše se lze statutární zástupce může vzdát odvolání) </a:t>
            </a:r>
          </a:p>
          <a:p>
            <a:r>
              <a:rPr lang="pl-PL" sz="2000" b="1" dirty="0">
                <a:solidFill>
                  <a:schemeClr val="tx1"/>
                </a:solidFill>
              </a:rPr>
              <a:t>Věcné hodnocení: 	</a:t>
            </a:r>
            <a:r>
              <a:rPr lang="pl-PL" sz="2000" dirty="0">
                <a:solidFill>
                  <a:schemeClr val="tx1"/>
                </a:solidFill>
              </a:rPr>
              <a:t>do 50 pracovních dní ze strany MAS (po ukončení FN a P) </a:t>
            </a:r>
          </a:p>
          <a:p>
            <a:pPr lvl="1">
              <a:buFont typeface="Wingdings" panose="05000000000000000000" pitchFamily="2" charset="2"/>
              <a:buChar char="q"/>
            </a:pPr>
            <a:r>
              <a:rPr lang="cs-CZ" sz="2000" dirty="0">
                <a:solidFill>
                  <a:schemeClr val="tx1"/>
                </a:solidFill>
              </a:rPr>
              <a:t>Odvolání: do 15 kalendářních dní ze strany žadatele (po obdržení výsledku - prostřednictvím depeše se lze statutární zástupce může vzdát odvolání) </a:t>
            </a:r>
          </a:p>
          <a:p>
            <a:pPr marL="0" indent="0">
              <a:buNone/>
            </a:pPr>
            <a:endParaRPr lang="cs-CZ" sz="2000" dirty="0">
              <a:solidFill>
                <a:schemeClr val="tx1"/>
              </a:solidFill>
            </a:endParaRPr>
          </a:p>
          <a:p>
            <a:r>
              <a:rPr lang="cs-CZ" sz="2000" b="1" dirty="0">
                <a:solidFill>
                  <a:schemeClr val="tx1"/>
                </a:solidFill>
              </a:rPr>
              <a:t>Výběr projektů: 	</a:t>
            </a:r>
            <a:r>
              <a:rPr lang="cs-CZ" sz="2000" dirty="0">
                <a:solidFill>
                  <a:schemeClr val="tx1"/>
                </a:solidFill>
              </a:rPr>
              <a:t>do 20 pracovních dní ze strany MAS (po ukončení věcného hodnocení) </a:t>
            </a:r>
          </a:p>
          <a:p>
            <a:r>
              <a:rPr lang="cs-CZ" sz="2000" b="1" dirty="0">
                <a:solidFill>
                  <a:schemeClr val="tx1"/>
                </a:solidFill>
              </a:rPr>
              <a:t>Závěrečné ověření způsobilosti: 	</a:t>
            </a:r>
            <a:r>
              <a:rPr lang="cs-CZ" sz="2000" dirty="0">
                <a:solidFill>
                  <a:schemeClr val="tx1"/>
                </a:solidFill>
              </a:rPr>
              <a:t>ŘO provádí neprodleně dle administrativních kapacit </a:t>
            </a:r>
          </a:p>
          <a:p>
            <a:r>
              <a:rPr lang="cs-CZ" sz="2000" b="1" dirty="0">
                <a:solidFill>
                  <a:schemeClr val="tx1"/>
                </a:solidFill>
              </a:rPr>
              <a:t>Vydání právního aktu u doporučených žádostí: </a:t>
            </a:r>
            <a:r>
              <a:rPr lang="cs-CZ" sz="2000" dirty="0">
                <a:solidFill>
                  <a:schemeClr val="tx1"/>
                </a:solidFill>
              </a:rPr>
              <a:t>do 3 měsíců ze strany ŘO OPZ </a:t>
            </a:r>
          </a:p>
          <a:p>
            <a:r>
              <a:rPr lang="cs-CZ" sz="2000" b="1" dirty="0">
                <a:solidFill>
                  <a:schemeClr val="tx1"/>
                </a:solidFill>
              </a:rPr>
              <a:t>Odeslání první zálohové platby: </a:t>
            </a:r>
            <a:r>
              <a:rPr lang="cs-CZ" sz="2000" dirty="0">
                <a:solidFill>
                  <a:schemeClr val="tx1"/>
                </a:solidFill>
              </a:rPr>
              <a:t>do 10 pracovních dní od vydání právního aktu Další zálohové platby v půlročním intervalu – vždy se Zprávou o realizaci projektu</a:t>
            </a:r>
          </a:p>
        </p:txBody>
      </p:sp>
    </p:spTree>
    <p:extLst>
      <p:ext uri="{BB962C8B-B14F-4D97-AF65-F5344CB8AC3E}">
        <p14:creationId xmlns:p14="http://schemas.microsoft.com/office/powerpoint/2010/main" val="1155346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5334000"/>
          </a:xfrm>
        </p:spPr>
        <p:txBody>
          <a:bodyPr>
            <a:normAutofit/>
          </a:bodyPr>
          <a:lstStyle/>
          <a:p>
            <a:pPr algn="ctr"/>
            <a:br>
              <a:rPr lang="cs-CZ" sz="5400" dirty="0"/>
            </a:br>
            <a:br>
              <a:rPr lang="cs-CZ" sz="5400" dirty="0"/>
            </a:br>
            <a:br>
              <a:rPr lang="cs-CZ" sz="5400" dirty="0"/>
            </a:br>
            <a:r>
              <a:rPr lang="cs-CZ" sz="5400" dirty="0"/>
              <a:t>Publicita</a:t>
            </a:r>
            <a:br>
              <a:rPr lang="cs-CZ" dirty="0"/>
            </a:br>
            <a:endParaRPr lang="cs-CZ" dirty="0"/>
          </a:p>
        </p:txBody>
      </p:sp>
      <p:sp>
        <p:nvSpPr>
          <p:cNvPr id="3" name="Zástupný symbol pro obsah 2"/>
          <p:cNvSpPr>
            <a:spLocks noGrp="1"/>
          </p:cNvSpPr>
          <p:nvPr>
            <p:ph idx="1"/>
          </p:nvPr>
        </p:nvSpPr>
        <p:spPr>
          <a:xfrm>
            <a:off x="677334" y="1930399"/>
            <a:ext cx="8596668" cy="4110963"/>
          </a:xfrm>
        </p:spPr>
        <p:txBody>
          <a:bodyPr/>
          <a:lstStyle/>
          <a:p>
            <a:pPr marL="0" indent="0" algn="ctr">
              <a:buNone/>
            </a:pPr>
            <a:endParaRPr lang="cs-CZ" sz="5400" dirty="0">
              <a:solidFill>
                <a:schemeClr val="accent1"/>
              </a:solidFill>
              <a:latin typeface="+mj-lt"/>
              <a:ea typeface="+mj-ea"/>
              <a:cs typeface="+mj-cs"/>
            </a:endParaRPr>
          </a:p>
          <a:p>
            <a:endParaRPr lang="cs-CZ" dirty="0"/>
          </a:p>
        </p:txBody>
      </p:sp>
      <p:pic>
        <p:nvPicPr>
          <p:cNvPr id="4"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57912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586255"/>
            <a:ext cx="6507608" cy="1072867"/>
          </a:xfrm>
          <a:prstGeom prst="rect">
            <a:avLst/>
          </a:prstGeom>
        </p:spPr>
      </p:pic>
      <p:grpSp>
        <p:nvGrpSpPr>
          <p:cNvPr id="7" name="Group 2">
            <a:extLst>
              <a:ext uri="{FF2B5EF4-FFF2-40B4-BE49-F238E27FC236}">
                <a16:creationId xmlns:a16="http://schemas.microsoft.com/office/drawing/2014/main" id="{C74A238F-68F2-404D-B122-9355202EE074}"/>
              </a:ext>
            </a:extLst>
          </p:cNvPr>
          <p:cNvGrpSpPr>
            <a:grpSpLocks/>
          </p:cNvGrpSpPr>
          <p:nvPr/>
        </p:nvGrpSpPr>
        <p:grpSpPr bwMode="auto">
          <a:xfrm>
            <a:off x="8447232" y="689134"/>
            <a:ext cx="826770" cy="770572"/>
            <a:chOff x="9302" y="708"/>
            <a:chExt cx="656" cy="681"/>
          </a:xfrm>
        </p:grpSpPr>
        <p:pic>
          <p:nvPicPr>
            <p:cNvPr id="7171" name="Picture 3">
              <a:extLst>
                <a:ext uri="{FF2B5EF4-FFF2-40B4-BE49-F238E27FC236}">
                  <a16:creationId xmlns:a16="http://schemas.microsoft.com/office/drawing/2014/main" id="{3742A52A-7C6F-4F6A-9B29-14C90B6F2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333463B-4142-4E10-8712-574FCE7B5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9838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Publicita </a:t>
            </a:r>
          </a:p>
        </p:txBody>
      </p:sp>
      <p:sp>
        <p:nvSpPr>
          <p:cNvPr id="3" name="Zástupný symbol pro obsah 2"/>
          <p:cNvSpPr>
            <a:spLocks noGrp="1"/>
          </p:cNvSpPr>
          <p:nvPr>
            <p:ph idx="1"/>
          </p:nvPr>
        </p:nvSpPr>
        <p:spPr>
          <a:xfrm>
            <a:off x="677334" y="1473200"/>
            <a:ext cx="9228666" cy="5384799"/>
          </a:xfrm>
        </p:spPr>
        <p:txBody>
          <a:bodyPr>
            <a:normAutofit lnSpcReduction="10000"/>
          </a:bodyPr>
          <a:lstStyle/>
          <a:p>
            <a:r>
              <a:rPr lang="cs-CZ" sz="2000" dirty="0">
                <a:solidFill>
                  <a:schemeClr val="tx1"/>
                </a:solidFill>
              </a:rPr>
              <a:t>Alespoň 1 povinný plakát min. A3 s informacemi o projektu a minimálně s logem MAS Česká Kanada – je možno využít el. šablonu z </a:t>
            </a:r>
            <a:r>
              <a:rPr lang="cs-CZ" sz="2000" u="sng" dirty="0">
                <a:solidFill>
                  <a:srgbClr val="0070C0"/>
                </a:solidFill>
              </a:rPr>
              <a:t>www.esfcr.cz</a:t>
            </a:r>
            <a:r>
              <a:rPr lang="cs-CZ" sz="2000" dirty="0">
                <a:solidFill>
                  <a:schemeClr val="tx1"/>
                </a:solidFill>
              </a:rPr>
              <a:t> </a:t>
            </a:r>
          </a:p>
          <a:p>
            <a:pPr marL="0" indent="0" algn="ctr">
              <a:buNone/>
            </a:pPr>
            <a:r>
              <a:rPr lang="cs-CZ" sz="2000" dirty="0">
                <a:solidFill>
                  <a:schemeClr val="tx1"/>
                </a:solidFill>
              </a:rPr>
              <a:t>	</a:t>
            </a:r>
            <a:r>
              <a:rPr lang="cs-CZ" dirty="0">
                <a:solidFill>
                  <a:srgbClr val="0070C0"/>
                </a:solidFill>
                <a:hlinkClick r:id="rId2"/>
              </a:rPr>
              <a:t>https://www.esfcr.cz/detail-clanku/-/asset_publisher/BBFAoaudKGfE/content/sablony-pro-vytvoreni-nastroju-povinne-publicity</a:t>
            </a:r>
            <a:endParaRPr lang="cs-CZ" dirty="0">
              <a:solidFill>
                <a:srgbClr val="0070C0"/>
              </a:solidFill>
            </a:endParaRPr>
          </a:p>
          <a:p>
            <a:pPr marL="0" indent="0">
              <a:buNone/>
            </a:pPr>
            <a:endParaRPr lang="cs-CZ" sz="2000" dirty="0">
              <a:solidFill>
                <a:srgbClr val="0070C0"/>
              </a:solidFill>
            </a:endParaRPr>
          </a:p>
          <a:p>
            <a:pPr lvl="1">
              <a:buFont typeface="Wingdings" panose="05000000000000000000" pitchFamily="2" charset="2"/>
              <a:buChar char="q"/>
            </a:pPr>
            <a:r>
              <a:rPr lang="cs-CZ" sz="2000" dirty="0">
                <a:solidFill>
                  <a:schemeClr val="tx1"/>
                </a:solidFill>
              </a:rPr>
              <a:t>Po celou dobu realizace projektu </a:t>
            </a:r>
          </a:p>
          <a:p>
            <a:pPr lvl="1">
              <a:buFont typeface="Wingdings" panose="05000000000000000000" pitchFamily="2" charset="2"/>
              <a:buChar char="q"/>
            </a:pPr>
            <a:r>
              <a:rPr lang="cs-CZ" sz="2000" dirty="0">
                <a:solidFill>
                  <a:schemeClr val="tx1"/>
                </a:solidFill>
              </a:rPr>
              <a:t>V místě realizace projektu snadno viditelném pro veřejnost, např. vstupní prostory budovy </a:t>
            </a:r>
          </a:p>
          <a:p>
            <a:pPr lvl="1">
              <a:buFont typeface="Wingdings" panose="05000000000000000000" pitchFamily="2" charset="2"/>
              <a:buChar char="q"/>
            </a:pPr>
            <a:r>
              <a:rPr lang="cs-CZ" sz="2000" dirty="0">
                <a:solidFill>
                  <a:schemeClr val="tx1"/>
                </a:solidFill>
              </a:rPr>
              <a:t>Pokud je projekt realizován na více místech, bude umístěn na všech těchto místech </a:t>
            </a:r>
          </a:p>
          <a:p>
            <a:pPr lvl="1">
              <a:buFont typeface="Wingdings" panose="05000000000000000000" pitchFamily="2" charset="2"/>
              <a:buChar char="q"/>
            </a:pPr>
            <a:r>
              <a:rPr lang="cs-CZ" sz="2000" dirty="0">
                <a:solidFill>
                  <a:schemeClr val="tx1"/>
                </a:solidFill>
              </a:rPr>
              <a:t>Pokud nelze plakát umístit v místě realizace projektu, bude umístěn v sídle příjemce </a:t>
            </a:r>
          </a:p>
          <a:p>
            <a:pPr lvl="1">
              <a:buFont typeface="Wingdings" panose="05000000000000000000" pitchFamily="2" charset="2"/>
              <a:buChar char="q"/>
            </a:pPr>
            <a:r>
              <a:rPr lang="cs-CZ" sz="2000" dirty="0">
                <a:solidFill>
                  <a:schemeClr val="tx1"/>
                </a:solidFill>
              </a:rPr>
              <a:t>Pokud příjemce realizuje více projektů OPZ v jednom místě, je možné pro všechny tyto projekty umístit pouze jeden plakát </a:t>
            </a:r>
          </a:p>
          <a:p>
            <a:endParaRPr lang="cs-CZ" dirty="0"/>
          </a:p>
        </p:txBody>
      </p:sp>
    </p:spTree>
    <p:extLst>
      <p:ext uri="{BB962C8B-B14F-4D97-AF65-F5344CB8AC3E}">
        <p14:creationId xmlns:p14="http://schemas.microsoft.com/office/powerpoint/2010/main" val="21742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Termíny a alokace</a:t>
            </a:r>
          </a:p>
        </p:txBody>
      </p:sp>
      <p:sp>
        <p:nvSpPr>
          <p:cNvPr id="3" name="Zástupný symbol pro obsah 2"/>
          <p:cNvSpPr>
            <a:spLocks noGrp="1"/>
          </p:cNvSpPr>
          <p:nvPr>
            <p:ph idx="1"/>
          </p:nvPr>
        </p:nvSpPr>
        <p:spPr>
          <a:xfrm>
            <a:off x="677334" y="1930400"/>
            <a:ext cx="9003994" cy="4781485"/>
          </a:xfrm>
        </p:spPr>
        <p:txBody>
          <a:bodyPr>
            <a:normAutofit/>
          </a:bodyPr>
          <a:lstStyle/>
          <a:p>
            <a:r>
              <a:rPr lang="cs-CZ" b="1" dirty="0">
                <a:solidFill>
                  <a:schemeClr val="tx1"/>
                </a:solidFill>
              </a:rPr>
              <a:t>FINANČNÍ ALOKACE VÝZVY</a:t>
            </a:r>
          </a:p>
          <a:p>
            <a:endParaRPr lang="cs-CZ" dirty="0">
              <a:solidFill>
                <a:schemeClr val="tx1"/>
              </a:solidFill>
            </a:endParaRPr>
          </a:p>
          <a:p>
            <a:r>
              <a:rPr lang="cs-CZ" dirty="0">
                <a:solidFill>
                  <a:schemeClr val="tx1"/>
                </a:solidFill>
              </a:rPr>
              <a:t>Rozhodná pro výběr projektů k financování:				5 000 000,- Kč</a:t>
            </a:r>
          </a:p>
          <a:p>
            <a:pPr marL="0" indent="0">
              <a:buNone/>
            </a:pPr>
            <a:r>
              <a:rPr lang="cs-CZ" dirty="0">
                <a:solidFill>
                  <a:schemeClr val="tx1"/>
                </a:solidFill>
              </a:rPr>
              <a:t>												</a:t>
            </a:r>
          </a:p>
          <a:p>
            <a:r>
              <a:rPr lang="cs-CZ" dirty="0">
                <a:solidFill>
                  <a:schemeClr val="tx1"/>
                </a:solidFill>
              </a:rPr>
              <a:t>Minimální výše celkových způsobilých výdajů:				400 000,- Kč</a:t>
            </a:r>
          </a:p>
          <a:p>
            <a:r>
              <a:rPr lang="cs-CZ" dirty="0">
                <a:solidFill>
                  <a:schemeClr val="tx1"/>
                </a:solidFill>
              </a:rPr>
              <a:t>Maximální výše celkových způsobilých výdajů:			5 000 000,- Kč</a:t>
            </a:r>
          </a:p>
          <a:p>
            <a:endParaRPr lang="cs-CZ" dirty="0">
              <a:solidFill>
                <a:schemeClr val="tx1"/>
              </a:solidFill>
            </a:endParaRPr>
          </a:p>
          <a:p>
            <a:r>
              <a:rPr lang="cs-CZ" dirty="0">
                <a:solidFill>
                  <a:schemeClr val="tx1"/>
                </a:solidFill>
              </a:rPr>
              <a:t>Maximální délka projektu:								36 měsíců</a:t>
            </a:r>
          </a:p>
          <a:p>
            <a:r>
              <a:rPr lang="cs-CZ" dirty="0">
                <a:solidFill>
                  <a:schemeClr val="tx1"/>
                </a:solidFill>
              </a:rPr>
              <a:t>Nejzazší datum pro ukončení fyzické realizace projektu:	30. 9. 2021</a:t>
            </a:r>
          </a:p>
          <a:p>
            <a:endParaRPr lang="cs-CZ" dirty="0">
              <a:solidFill>
                <a:schemeClr val="tx1"/>
              </a:solidFill>
            </a:endParaRPr>
          </a:p>
          <a:p>
            <a:r>
              <a:rPr lang="cs-CZ" b="1" dirty="0">
                <a:solidFill>
                  <a:schemeClr val="tx1"/>
                </a:solidFill>
              </a:rPr>
              <a:t>FORMA PODPORY: </a:t>
            </a:r>
            <a:r>
              <a:rPr lang="cs-CZ" dirty="0">
                <a:solidFill>
                  <a:schemeClr val="tx1"/>
                </a:solidFill>
              </a:rPr>
              <a:t>		ex - ante</a:t>
            </a:r>
          </a:p>
        </p:txBody>
      </p:sp>
    </p:spTree>
    <p:extLst>
      <p:ext uri="{BB962C8B-B14F-4D97-AF65-F5344CB8AC3E}">
        <p14:creationId xmlns:p14="http://schemas.microsoft.com/office/powerpoint/2010/main" val="2373044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579120"/>
            <a:ext cx="8596668" cy="5638800"/>
          </a:xfrm>
        </p:spPr>
        <p:txBody>
          <a:bodyPr>
            <a:normAutofit/>
          </a:bodyPr>
          <a:lstStyle/>
          <a:p>
            <a:pPr algn="ctr"/>
            <a:br>
              <a:rPr lang="cs-CZ" sz="5400" dirty="0"/>
            </a:br>
            <a:br>
              <a:rPr lang="cs-CZ" sz="5400" dirty="0"/>
            </a:br>
            <a:br>
              <a:rPr lang="cs-CZ" sz="5400" dirty="0"/>
            </a:br>
            <a:r>
              <a:rPr lang="cs-CZ" sz="5400" dirty="0"/>
              <a:t>IS KP14+</a:t>
            </a:r>
            <a:br>
              <a:rPr lang="cs-CZ" sz="5400" dirty="0"/>
            </a:br>
            <a:endParaRPr lang="cs-CZ" sz="5400" dirty="0"/>
          </a:p>
        </p:txBody>
      </p:sp>
      <p:sp>
        <p:nvSpPr>
          <p:cNvPr id="3" name="Zástupný symbol pro obsah 2"/>
          <p:cNvSpPr>
            <a:spLocks noGrp="1"/>
          </p:cNvSpPr>
          <p:nvPr>
            <p:ph idx="1"/>
          </p:nvPr>
        </p:nvSpPr>
        <p:spPr/>
        <p:txBody>
          <a:bodyPr/>
          <a:lstStyle/>
          <a:p>
            <a:pPr marL="0" indent="0" algn="ctr">
              <a:buNone/>
            </a:pPr>
            <a:endParaRPr lang="cs-CZ" sz="5400" dirty="0">
              <a:solidFill>
                <a:schemeClr val="accent1"/>
              </a:solidFill>
              <a:latin typeface="+mj-lt"/>
              <a:ea typeface="+mj-ea"/>
              <a:cs typeface="+mj-cs"/>
            </a:endParaRPr>
          </a:p>
          <a:p>
            <a:pPr marL="0" indent="0">
              <a:buNone/>
            </a:pPr>
            <a:endParaRPr lang="cs-CZ" dirty="0"/>
          </a:p>
        </p:txBody>
      </p:sp>
      <p:pic>
        <p:nvPicPr>
          <p:cNvPr id="5"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57912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693230"/>
            <a:ext cx="6766560" cy="1115559"/>
          </a:xfrm>
          <a:prstGeom prst="rect">
            <a:avLst/>
          </a:prstGeom>
        </p:spPr>
      </p:pic>
      <p:grpSp>
        <p:nvGrpSpPr>
          <p:cNvPr id="7" name="Group 2">
            <a:extLst>
              <a:ext uri="{FF2B5EF4-FFF2-40B4-BE49-F238E27FC236}">
                <a16:creationId xmlns:a16="http://schemas.microsoft.com/office/drawing/2014/main" id="{1D906737-2E27-4890-8FC9-9E19A4C15FD7}"/>
              </a:ext>
            </a:extLst>
          </p:cNvPr>
          <p:cNvGrpSpPr>
            <a:grpSpLocks/>
          </p:cNvGrpSpPr>
          <p:nvPr/>
        </p:nvGrpSpPr>
        <p:grpSpPr bwMode="auto">
          <a:xfrm>
            <a:off x="7443894" y="668814"/>
            <a:ext cx="877570" cy="811212"/>
            <a:chOff x="9302" y="708"/>
            <a:chExt cx="656" cy="681"/>
          </a:xfrm>
        </p:grpSpPr>
        <p:pic>
          <p:nvPicPr>
            <p:cNvPr id="8195" name="Picture 3">
              <a:extLst>
                <a:ext uri="{FF2B5EF4-FFF2-40B4-BE49-F238E27FC236}">
                  <a16:creationId xmlns:a16="http://schemas.microsoft.com/office/drawing/2014/main" id="{58703743-9375-4828-8C66-460B46CD6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B2ADE40-D198-4A35-8815-C0D42B1FD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1956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 KP14+                         </a:t>
            </a:r>
          </a:p>
        </p:txBody>
      </p:sp>
      <p:sp>
        <p:nvSpPr>
          <p:cNvPr id="3" name="Zástupný symbol pro obsah 2"/>
          <p:cNvSpPr>
            <a:spLocks noGrp="1"/>
          </p:cNvSpPr>
          <p:nvPr>
            <p:ph idx="1"/>
          </p:nvPr>
        </p:nvSpPr>
        <p:spPr>
          <a:xfrm>
            <a:off x="677334" y="1574800"/>
            <a:ext cx="9086426" cy="5201919"/>
          </a:xfrm>
        </p:spPr>
        <p:txBody>
          <a:bodyPr>
            <a:normAutofit/>
          </a:bodyPr>
          <a:lstStyle/>
          <a:p>
            <a:r>
              <a:rPr lang="cs-CZ" dirty="0">
                <a:solidFill>
                  <a:schemeClr val="tx1"/>
                </a:solidFill>
              </a:rPr>
              <a:t>Součást monitorovacího systému do kterého vkládají žadatelé své žádosti o evropské </a:t>
            </a:r>
            <a:r>
              <a:rPr lang="cs-CZ" b="1" dirty="0">
                <a:solidFill>
                  <a:schemeClr val="tx1"/>
                </a:solidFill>
              </a:rPr>
              <a:t>dotace ze všech operačních programů </a:t>
            </a:r>
            <a:r>
              <a:rPr lang="cs-CZ" dirty="0">
                <a:solidFill>
                  <a:schemeClr val="tx1"/>
                </a:solidFill>
              </a:rPr>
              <a:t>v období 2014-2020 (vyjma dotací v zemědělství) </a:t>
            </a:r>
          </a:p>
          <a:p>
            <a:r>
              <a:rPr lang="cs-CZ" dirty="0">
                <a:solidFill>
                  <a:schemeClr val="tx1"/>
                </a:solidFill>
              </a:rPr>
              <a:t>On-line aplikace </a:t>
            </a:r>
          </a:p>
          <a:p>
            <a:pPr lvl="1">
              <a:buFont typeface="Wingdings" panose="05000000000000000000" pitchFamily="2" charset="2"/>
              <a:buChar char="q"/>
            </a:pPr>
            <a:r>
              <a:rPr lang="cs-CZ" dirty="0">
                <a:solidFill>
                  <a:schemeClr val="tx1"/>
                </a:solidFill>
              </a:rPr>
              <a:t>Nevyžaduje instalaci do PC </a:t>
            </a:r>
          </a:p>
          <a:p>
            <a:pPr lvl="1">
              <a:buFont typeface="Wingdings" panose="05000000000000000000" pitchFamily="2" charset="2"/>
              <a:buChar char="q"/>
            </a:pPr>
            <a:r>
              <a:rPr lang="pt-BR" dirty="0">
                <a:solidFill>
                  <a:schemeClr val="tx1"/>
                </a:solidFill>
              </a:rPr>
              <a:t>Vyžaduje registraci s platnou emailovou adresou a telefonním číslem </a:t>
            </a:r>
          </a:p>
          <a:p>
            <a:r>
              <a:rPr lang="cs-CZ" dirty="0">
                <a:solidFill>
                  <a:schemeClr val="tx1"/>
                </a:solidFill>
              </a:rPr>
              <a:t>Edukační videa </a:t>
            </a:r>
          </a:p>
          <a:p>
            <a:pPr marL="0" indent="0" algn="ctr">
              <a:buNone/>
            </a:pPr>
            <a:r>
              <a:rPr lang="cs-CZ" dirty="0">
                <a:solidFill>
                  <a:schemeClr val="tx1"/>
                </a:solidFill>
              </a:rPr>
              <a:t>	</a:t>
            </a:r>
            <a:r>
              <a:rPr lang="cs-CZ" u="sng" dirty="0">
                <a:solidFill>
                  <a:srgbClr val="0070C0"/>
                </a:solidFill>
              </a:rPr>
              <a:t>http://strukturalni-fondy.cz/cs/jak-na-projekt/Elektronicka-zadost/Edukacni-videa </a:t>
            </a:r>
          </a:p>
          <a:p>
            <a:r>
              <a:rPr lang="cs-CZ" dirty="0">
                <a:solidFill>
                  <a:schemeClr val="tx1"/>
                </a:solidFill>
              </a:rPr>
              <a:t>Pokyny k vyplnění žádosti v IS KP14+ </a:t>
            </a:r>
          </a:p>
          <a:p>
            <a:pPr marL="0" indent="0" algn="ctr">
              <a:buNone/>
            </a:pPr>
            <a:r>
              <a:rPr lang="cs-CZ" dirty="0">
                <a:solidFill>
                  <a:schemeClr val="tx1"/>
                </a:solidFill>
              </a:rPr>
              <a:t>	</a:t>
            </a:r>
            <a:r>
              <a:rPr lang="cs-CZ" u="sng" dirty="0">
                <a:solidFill>
                  <a:srgbClr val="0070C0"/>
                </a:solidFill>
              </a:rPr>
              <a:t>https://www.esfcr.cz/formulare-a-pokyny-potrebne-v-ramci-pripravy-zadosti-o-podporu-opz/-/dokument/797956 </a:t>
            </a:r>
          </a:p>
          <a:p>
            <a:r>
              <a:rPr lang="cs-CZ" b="1" dirty="0">
                <a:solidFill>
                  <a:schemeClr val="tx1"/>
                </a:solidFill>
              </a:rPr>
              <a:t>!!! K práci v IS KP14+ budou nápomocni pracovníci kanceláře MAS !!! </a:t>
            </a:r>
            <a:endParaRPr lang="cs-CZ" dirty="0">
              <a:solidFill>
                <a:schemeClr val="tx1"/>
              </a:solidFill>
            </a:endParaRPr>
          </a:p>
        </p:txBody>
      </p:sp>
      <p:pic>
        <p:nvPicPr>
          <p:cNvPr id="6" name="Obrázek 5"/>
          <p:cNvPicPr>
            <a:picLocks noChangeAspect="1"/>
          </p:cNvPicPr>
          <p:nvPr/>
        </p:nvPicPr>
        <p:blipFill>
          <a:blip r:embed="rId2"/>
          <a:stretch>
            <a:fillRect/>
          </a:stretch>
        </p:blipFill>
        <p:spPr>
          <a:xfrm>
            <a:off x="4709351" y="233225"/>
            <a:ext cx="4769754" cy="1208180"/>
          </a:xfrm>
          <a:prstGeom prst="rect">
            <a:avLst/>
          </a:prstGeom>
        </p:spPr>
      </p:pic>
    </p:spTree>
    <p:extLst>
      <p:ext uri="{BB962C8B-B14F-4D97-AF65-F5344CB8AC3E}">
        <p14:creationId xmlns:p14="http://schemas.microsoft.com/office/powerpoint/2010/main" val="2773405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621442" y="1016000"/>
            <a:ext cx="10109854" cy="5330825"/>
          </a:xfrm>
          <a:prstGeom prst="rect">
            <a:avLst/>
          </a:prstGeom>
        </p:spPr>
      </p:pic>
    </p:spTree>
    <p:extLst>
      <p:ext uri="{BB962C8B-B14F-4D97-AF65-F5344CB8AC3E}">
        <p14:creationId xmlns:p14="http://schemas.microsoft.com/office/powerpoint/2010/main" val="2622793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65548" y="741680"/>
            <a:ext cx="9811736" cy="5666105"/>
          </a:xfrm>
          <a:prstGeom prst="rect">
            <a:avLst/>
          </a:prstGeom>
        </p:spPr>
      </p:pic>
    </p:spTree>
    <p:extLst>
      <p:ext uri="{BB962C8B-B14F-4D97-AF65-F5344CB8AC3E}">
        <p14:creationId xmlns:p14="http://schemas.microsoft.com/office/powerpoint/2010/main" val="1953780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380144"/>
            <a:ext cx="10849742" cy="6185043"/>
          </a:xfrm>
        </p:spPr>
      </p:pic>
    </p:spTree>
    <p:extLst>
      <p:ext uri="{BB962C8B-B14F-4D97-AF65-F5344CB8AC3E}">
        <p14:creationId xmlns:p14="http://schemas.microsoft.com/office/powerpoint/2010/main" val="829855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688369"/>
            <a:ext cx="10305211" cy="6020656"/>
          </a:xfrm>
        </p:spPr>
      </p:pic>
    </p:spTree>
    <p:extLst>
      <p:ext uri="{BB962C8B-B14F-4D97-AF65-F5344CB8AC3E}">
        <p14:creationId xmlns:p14="http://schemas.microsoft.com/office/powerpoint/2010/main" val="3370660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410966"/>
            <a:ext cx="10403269" cy="5876818"/>
          </a:xfrm>
        </p:spPr>
      </p:pic>
    </p:spTree>
    <p:extLst>
      <p:ext uri="{BB962C8B-B14F-4D97-AF65-F5344CB8AC3E}">
        <p14:creationId xmlns:p14="http://schemas.microsoft.com/office/powerpoint/2010/main" val="3020393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513708"/>
            <a:ext cx="10444365" cy="5897365"/>
          </a:xfrm>
        </p:spPr>
      </p:pic>
    </p:spTree>
    <p:extLst>
      <p:ext uri="{BB962C8B-B14F-4D97-AF65-F5344CB8AC3E}">
        <p14:creationId xmlns:p14="http://schemas.microsoft.com/office/powerpoint/2010/main" val="3919523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2" y="609600"/>
            <a:ext cx="10140825" cy="5408982"/>
          </a:xfrm>
        </p:spPr>
      </p:pic>
    </p:spTree>
    <p:extLst>
      <p:ext uri="{BB962C8B-B14F-4D97-AF65-F5344CB8AC3E}">
        <p14:creationId xmlns:p14="http://schemas.microsoft.com/office/powerpoint/2010/main" val="2150305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74320" y="436880"/>
            <a:ext cx="11176000" cy="6286500"/>
          </a:xfrm>
          <a:prstGeom prst="rect">
            <a:avLst/>
          </a:prstGeom>
          <a:ln>
            <a:solidFill>
              <a:srgbClr val="FF0000"/>
            </a:solidFill>
          </a:ln>
        </p:spPr>
      </p:pic>
      <p:sp>
        <p:nvSpPr>
          <p:cNvPr id="8" name="Volný tvar: obrazec 7"/>
          <p:cNvSpPr/>
          <p:nvPr/>
        </p:nvSpPr>
        <p:spPr>
          <a:xfrm>
            <a:off x="10485120" y="3911600"/>
            <a:ext cx="1066859" cy="701040"/>
          </a:xfrm>
          <a:custGeom>
            <a:avLst/>
            <a:gdLst>
              <a:gd name="connsiteX0" fmla="*/ 0 w 1066859"/>
              <a:gd name="connsiteY0" fmla="*/ 426720 h 701040"/>
              <a:gd name="connsiteX1" fmla="*/ 30480 w 1066859"/>
              <a:gd name="connsiteY1" fmla="*/ 477520 h 701040"/>
              <a:gd name="connsiteX2" fmla="*/ 50800 w 1066859"/>
              <a:gd name="connsiteY2" fmla="*/ 508000 h 701040"/>
              <a:gd name="connsiteX3" fmla="*/ 60960 w 1066859"/>
              <a:gd name="connsiteY3" fmla="*/ 538480 h 701040"/>
              <a:gd name="connsiteX4" fmla="*/ 111760 w 1066859"/>
              <a:gd name="connsiteY4" fmla="*/ 599440 h 701040"/>
              <a:gd name="connsiteX5" fmla="*/ 132080 w 1066859"/>
              <a:gd name="connsiteY5" fmla="*/ 629920 h 701040"/>
              <a:gd name="connsiteX6" fmla="*/ 193040 w 1066859"/>
              <a:gd name="connsiteY6" fmla="*/ 680720 h 701040"/>
              <a:gd name="connsiteX7" fmla="*/ 254000 w 1066859"/>
              <a:gd name="connsiteY7" fmla="*/ 701040 h 701040"/>
              <a:gd name="connsiteX8" fmla="*/ 375920 w 1066859"/>
              <a:gd name="connsiteY8" fmla="*/ 670560 h 701040"/>
              <a:gd name="connsiteX9" fmla="*/ 467360 w 1066859"/>
              <a:gd name="connsiteY9" fmla="*/ 619760 h 701040"/>
              <a:gd name="connsiteX10" fmla="*/ 538480 w 1066859"/>
              <a:gd name="connsiteY10" fmla="*/ 558800 h 701040"/>
              <a:gd name="connsiteX11" fmla="*/ 579120 w 1066859"/>
              <a:gd name="connsiteY11" fmla="*/ 508000 h 701040"/>
              <a:gd name="connsiteX12" fmla="*/ 680720 w 1066859"/>
              <a:gd name="connsiteY12" fmla="*/ 416560 h 701040"/>
              <a:gd name="connsiteX13" fmla="*/ 690880 w 1066859"/>
              <a:gd name="connsiteY13" fmla="*/ 386080 h 701040"/>
              <a:gd name="connsiteX14" fmla="*/ 721360 w 1066859"/>
              <a:gd name="connsiteY14" fmla="*/ 365760 h 701040"/>
              <a:gd name="connsiteX15" fmla="*/ 772160 w 1066859"/>
              <a:gd name="connsiteY15" fmla="*/ 314960 h 701040"/>
              <a:gd name="connsiteX16" fmla="*/ 802640 w 1066859"/>
              <a:gd name="connsiteY16" fmla="*/ 274320 h 701040"/>
              <a:gd name="connsiteX17" fmla="*/ 822960 w 1066859"/>
              <a:gd name="connsiteY17" fmla="*/ 243840 h 701040"/>
              <a:gd name="connsiteX18" fmla="*/ 914400 w 1066859"/>
              <a:gd name="connsiteY18" fmla="*/ 172720 h 701040"/>
              <a:gd name="connsiteX19" fmla="*/ 944880 w 1066859"/>
              <a:gd name="connsiteY19" fmla="*/ 132080 h 701040"/>
              <a:gd name="connsiteX20" fmla="*/ 965200 w 1066859"/>
              <a:gd name="connsiteY20" fmla="*/ 101600 h 701040"/>
              <a:gd name="connsiteX21" fmla="*/ 1016000 w 1066859"/>
              <a:gd name="connsiteY21" fmla="*/ 60960 h 701040"/>
              <a:gd name="connsiteX22" fmla="*/ 1036320 w 1066859"/>
              <a:gd name="connsiteY22" fmla="*/ 30480 h 701040"/>
              <a:gd name="connsiteX23" fmla="*/ 1066800 w 1066859"/>
              <a:gd name="connsiteY23" fmla="*/ 0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6859" h="701040">
                <a:moveTo>
                  <a:pt x="0" y="426720"/>
                </a:moveTo>
                <a:cubicBezTo>
                  <a:pt x="10160" y="443653"/>
                  <a:pt x="20014" y="460774"/>
                  <a:pt x="30480" y="477520"/>
                </a:cubicBezTo>
                <a:cubicBezTo>
                  <a:pt x="36952" y="487875"/>
                  <a:pt x="45339" y="497078"/>
                  <a:pt x="50800" y="508000"/>
                </a:cubicBezTo>
                <a:cubicBezTo>
                  <a:pt x="55589" y="517579"/>
                  <a:pt x="56171" y="528901"/>
                  <a:pt x="60960" y="538480"/>
                </a:cubicBezTo>
                <a:cubicBezTo>
                  <a:pt x="79879" y="576318"/>
                  <a:pt x="83673" y="565735"/>
                  <a:pt x="111760" y="599440"/>
                </a:cubicBezTo>
                <a:cubicBezTo>
                  <a:pt x="119577" y="608821"/>
                  <a:pt x="124263" y="620539"/>
                  <a:pt x="132080" y="629920"/>
                </a:cubicBezTo>
                <a:cubicBezTo>
                  <a:pt x="146154" y="646809"/>
                  <a:pt x="171885" y="671318"/>
                  <a:pt x="193040" y="680720"/>
                </a:cubicBezTo>
                <a:cubicBezTo>
                  <a:pt x="212613" y="689419"/>
                  <a:pt x="254000" y="701040"/>
                  <a:pt x="254000" y="701040"/>
                </a:cubicBezTo>
                <a:cubicBezTo>
                  <a:pt x="284471" y="695962"/>
                  <a:pt x="349086" y="688450"/>
                  <a:pt x="375920" y="670560"/>
                </a:cubicBezTo>
                <a:cubicBezTo>
                  <a:pt x="445791" y="623979"/>
                  <a:pt x="413712" y="637643"/>
                  <a:pt x="467360" y="619760"/>
                </a:cubicBezTo>
                <a:cubicBezTo>
                  <a:pt x="516544" y="545984"/>
                  <a:pt x="448245" y="639009"/>
                  <a:pt x="538480" y="558800"/>
                </a:cubicBezTo>
                <a:cubicBezTo>
                  <a:pt x="554688" y="544393"/>
                  <a:pt x="564467" y="523985"/>
                  <a:pt x="579120" y="508000"/>
                </a:cubicBezTo>
                <a:cubicBezTo>
                  <a:pt x="641784" y="439639"/>
                  <a:pt x="628569" y="451327"/>
                  <a:pt x="680720" y="416560"/>
                </a:cubicBezTo>
                <a:cubicBezTo>
                  <a:pt x="684107" y="406400"/>
                  <a:pt x="684190" y="394443"/>
                  <a:pt x="690880" y="386080"/>
                </a:cubicBezTo>
                <a:cubicBezTo>
                  <a:pt x="698508" y="376545"/>
                  <a:pt x="712170" y="373801"/>
                  <a:pt x="721360" y="365760"/>
                </a:cubicBezTo>
                <a:cubicBezTo>
                  <a:pt x="739382" y="349991"/>
                  <a:pt x="756250" y="332858"/>
                  <a:pt x="772160" y="314960"/>
                </a:cubicBezTo>
                <a:cubicBezTo>
                  <a:pt x="783410" y="302304"/>
                  <a:pt x="792798" y="288099"/>
                  <a:pt x="802640" y="274320"/>
                </a:cubicBezTo>
                <a:cubicBezTo>
                  <a:pt x="809737" y="264384"/>
                  <a:pt x="813925" y="252054"/>
                  <a:pt x="822960" y="243840"/>
                </a:cubicBezTo>
                <a:cubicBezTo>
                  <a:pt x="851532" y="217865"/>
                  <a:pt x="891232" y="203611"/>
                  <a:pt x="914400" y="172720"/>
                </a:cubicBezTo>
                <a:cubicBezTo>
                  <a:pt x="924560" y="159173"/>
                  <a:pt x="935038" y="145859"/>
                  <a:pt x="944880" y="132080"/>
                </a:cubicBezTo>
                <a:cubicBezTo>
                  <a:pt x="951977" y="122144"/>
                  <a:pt x="956566" y="110234"/>
                  <a:pt x="965200" y="101600"/>
                </a:cubicBezTo>
                <a:cubicBezTo>
                  <a:pt x="980534" y="86266"/>
                  <a:pt x="1000666" y="76294"/>
                  <a:pt x="1016000" y="60960"/>
                </a:cubicBezTo>
                <a:cubicBezTo>
                  <a:pt x="1024634" y="52326"/>
                  <a:pt x="1027686" y="39114"/>
                  <a:pt x="1036320" y="30480"/>
                </a:cubicBezTo>
                <a:cubicBezTo>
                  <a:pt x="1069618" y="-2818"/>
                  <a:pt x="1066800" y="25449"/>
                  <a:pt x="106680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0482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Oprávnění žadatelé a cílové skupiny</a:t>
            </a:r>
            <a:endParaRPr lang="cs-CZ" dirty="0"/>
          </a:p>
        </p:txBody>
      </p:sp>
      <p:sp>
        <p:nvSpPr>
          <p:cNvPr id="3" name="Zástupný symbol pro obsah 2"/>
          <p:cNvSpPr>
            <a:spLocks noGrp="1"/>
          </p:cNvSpPr>
          <p:nvPr>
            <p:ph idx="1"/>
          </p:nvPr>
        </p:nvSpPr>
        <p:spPr>
          <a:xfrm>
            <a:off x="677334" y="1819374"/>
            <a:ext cx="8596668" cy="5038626"/>
          </a:xfrm>
        </p:spPr>
        <p:txBody>
          <a:bodyPr>
            <a:normAutofit fontScale="92500" lnSpcReduction="10000"/>
          </a:bodyPr>
          <a:lstStyle/>
          <a:p>
            <a:pPr marL="0" indent="0">
              <a:buNone/>
            </a:pPr>
            <a:r>
              <a:rPr lang="cs-CZ" sz="2000" b="1" dirty="0">
                <a:solidFill>
                  <a:schemeClr val="tx1"/>
                </a:solidFill>
              </a:rPr>
              <a:t>OPRÁVNĚNÍ ŽADATELÉ</a:t>
            </a:r>
          </a:p>
          <a:p>
            <a:pPr algn="just"/>
            <a:r>
              <a:rPr lang="en-US" dirty="0" err="1">
                <a:solidFill>
                  <a:schemeClr val="tx1"/>
                </a:solidFill>
              </a:rPr>
              <a:t>Obce</a:t>
            </a:r>
            <a:r>
              <a:rPr lang="en-US" dirty="0">
                <a:solidFill>
                  <a:schemeClr val="tx1"/>
                </a:solidFill>
              </a:rPr>
              <a:t>; </a:t>
            </a:r>
            <a:endParaRPr lang="cs-CZ" dirty="0">
              <a:solidFill>
                <a:schemeClr val="tx1"/>
              </a:solidFill>
            </a:endParaRPr>
          </a:p>
          <a:p>
            <a:pPr algn="just"/>
            <a:r>
              <a:rPr lang="en-US" dirty="0" err="1">
                <a:solidFill>
                  <a:schemeClr val="tx1"/>
                </a:solidFill>
              </a:rPr>
              <a:t>Dobrovolné</a:t>
            </a:r>
            <a:r>
              <a:rPr lang="en-US" dirty="0">
                <a:solidFill>
                  <a:schemeClr val="tx1"/>
                </a:solidFill>
              </a:rPr>
              <a:t> </a:t>
            </a:r>
            <a:r>
              <a:rPr lang="en-US" dirty="0" err="1">
                <a:solidFill>
                  <a:schemeClr val="tx1"/>
                </a:solidFill>
              </a:rPr>
              <a:t>svazky</a:t>
            </a:r>
            <a:r>
              <a:rPr lang="en-US" dirty="0">
                <a:solidFill>
                  <a:schemeClr val="tx1"/>
                </a:solidFill>
              </a:rPr>
              <a:t> </a:t>
            </a:r>
            <a:r>
              <a:rPr lang="en-US" dirty="0" err="1">
                <a:solidFill>
                  <a:schemeClr val="tx1"/>
                </a:solidFill>
              </a:rPr>
              <a:t>obcí</a:t>
            </a:r>
            <a:r>
              <a:rPr lang="en-US" dirty="0">
                <a:solidFill>
                  <a:schemeClr val="tx1"/>
                </a:solidFill>
              </a:rPr>
              <a:t>; </a:t>
            </a:r>
            <a:endParaRPr lang="cs-CZ" dirty="0">
              <a:solidFill>
                <a:schemeClr val="tx1"/>
              </a:solidFill>
            </a:endParaRPr>
          </a:p>
          <a:p>
            <a:pPr algn="just"/>
            <a:r>
              <a:rPr lang="en-US" dirty="0" err="1">
                <a:solidFill>
                  <a:schemeClr val="tx1"/>
                </a:solidFill>
              </a:rPr>
              <a:t>Organizace</a:t>
            </a:r>
            <a:r>
              <a:rPr lang="en-US" dirty="0">
                <a:solidFill>
                  <a:schemeClr val="tx1"/>
                </a:solidFill>
              </a:rPr>
              <a:t> </a:t>
            </a:r>
            <a:r>
              <a:rPr lang="en-US" dirty="0" err="1">
                <a:solidFill>
                  <a:schemeClr val="tx1"/>
                </a:solidFill>
              </a:rPr>
              <a:t>zřizované</a:t>
            </a:r>
            <a:r>
              <a:rPr lang="en-US" dirty="0">
                <a:solidFill>
                  <a:schemeClr val="tx1"/>
                </a:solidFill>
              </a:rPr>
              <a:t> </a:t>
            </a:r>
            <a:r>
              <a:rPr lang="en-US" dirty="0" err="1">
                <a:solidFill>
                  <a:schemeClr val="tx1"/>
                </a:solidFill>
              </a:rPr>
              <a:t>obcemi</a:t>
            </a:r>
            <a:r>
              <a:rPr lang="en-US" dirty="0">
                <a:solidFill>
                  <a:schemeClr val="tx1"/>
                </a:solidFill>
              </a:rPr>
              <a:t>; </a:t>
            </a:r>
            <a:endParaRPr lang="cs-CZ" dirty="0">
              <a:solidFill>
                <a:schemeClr val="tx1"/>
              </a:solidFill>
            </a:endParaRPr>
          </a:p>
          <a:p>
            <a:pPr algn="just"/>
            <a:r>
              <a:rPr lang="en-US" dirty="0" err="1">
                <a:solidFill>
                  <a:schemeClr val="tx1"/>
                </a:solidFill>
              </a:rPr>
              <a:t>Organizace</a:t>
            </a:r>
            <a:r>
              <a:rPr lang="en-US" dirty="0">
                <a:solidFill>
                  <a:schemeClr val="tx1"/>
                </a:solidFill>
              </a:rPr>
              <a:t> </a:t>
            </a:r>
            <a:r>
              <a:rPr lang="en-US" dirty="0" err="1">
                <a:solidFill>
                  <a:schemeClr val="tx1"/>
                </a:solidFill>
              </a:rPr>
              <a:t>zřizované</a:t>
            </a:r>
            <a:r>
              <a:rPr lang="en-US" dirty="0">
                <a:solidFill>
                  <a:schemeClr val="tx1"/>
                </a:solidFill>
              </a:rPr>
              <a:t> </a:t>
            </a:r>
            <a:r>
              <a:rPr lang="en-US" dirty="0" err="1">
                <a:solidFill>
                  <a:schemeClr val="tx1"/>
                </a:solidFill>
              </a:rPr>
              <a:t>kraji</a:t>
            </a:r>
            <a:r>
              <a:rPr lang="en-US" dirty="0">
                <a:solidFill>
                  <a:schemeClr val="tx1"/>
                </a:solidFill>
              </a:rPr>
              <a:t>; </a:t>
            </a:r>
            <a:endParaRPr lang="cs-CZ" dirty="0">
              <a:solidFill>
                <a:schemeClr val="tx1"/>
              </a:solidFill>
            </a:endParaRPr>
          </a:p>
          <a:p>
            <a:pPr algn="just"/>
            <a:r>
              <a:rPr lang="en-US" dirty="0" err="1">
                <a:solidFill>
                  <a:schemeClr val="tx1"/>
                </a:solidFill>
              </a:rPr>
              <a:t>Příspěvkové</a:t>
            </a:r>
            <a:r>
              <a:rPr lang="en-US" dirty="0">
                <a:solidFill>
                  <a:schemeClr val="tx1"/>
                </a:solidFill>
              </a:rPr>
              <a:t> </a:t>
            </a:r>
            <a:r>
              <a:rPr lang="en-US" dirty="0" err="1">
                <a:solidFill>
                  <a:schemeClr val="tx1"/>
                </a:solidFill>
              </a:rPr>
              <a:t>organizace</a:t>
            </a:r>
            <a:r>
              <a:rPr lang="en-US" dirty="0">
                <a:solidFill>
                  <a:schemeClr val="tx1"/>
                </a:solidFill>
              </a:rPr>
              <a:t>; </a:t>
            </a:r>
            <a:endParaRPr lang="cs-CZ" dirty="0">
              <a:solidFill>
                <a:schemeClr val="tx1"/>
              </a:solidFill>
            </a:endParaRPr>
          </a:p>
          <a:p>
            <a:pPr algn="just"/>
            <a:r>
              <a:rPr lang="en-US" dirty="0" err="1">
                <a:solidFill>
                  <a:schemeClr val="tx1"/>
                </a:solidFill>
              </a:rPr>
              <a:t>Nestátní</a:t>
            </a:r>
            <a:r>
              <a:rPr lang="en-US" dirty="0">
                <a:solidFill>
                  <a:schemeClr val="tx1"/>
                </a:solidFill>
              </a:rPr>
              <a:t> </a:t>
            </a:r>
            <a:r>
              <a:rPr lang="en-US" dirty="0" err="1">
                <a:solidFill>
                  <a:schemeClr val="tx1"/>
                </a:solidFill>
              </a:rPr>
              <a:t>neziskové</a:t>
            </a:r>
            <a:r>
              <a:rPr lang="en-US" dirty="0">
                <a:solidFill>
                  <a:schemeClr val="tx1"/>
                </a:solidFill>
              </a:rPr>
              <a:t> </a:t>
            </a:r>
            <a:r>
              <a:rPr lang="en-US" dirty="0" err="1">
                <a:solidFill>
                  <a:schemeClr val="tx1"/>
                </a:solidFill>
              </a:rPr>
              <a:t>organizace</a:t>
            </a:r>
            <a:r>
              <a:rPr lang="en-US" dirty="0">
                <a:solidFill>
                  <a:schemeClr val="tx1"/>
                </a:solidFill>
              </a:rPr>
              <a:t>; </a:t>
            </a:r>
            <a:endParaRPr lang="cs-CZ" dirty="0">
              <a:solidFill>
                <a:schemeClr val="tx1"/>
              </a:solidFill>
            </a:endParaRPr>
          </a:p>
          <a:p>
            <a:pPr algn="just"/>
            <a:r>
              <a:rPr lang="en-US" dirty="0" err="1">
                <a:solidFill>
                  <a:schemeClr val="tx1"/>
                </a:solidFill>
              </a:rPr>
              <a:t>Obchodní</a:t>
            </a:r>
            <a:r>
              <a:rPr lang="en-US" dirty="0">
                <a:solidFill>
                  <a:schemeClr val="tx1"/>
                </a:solidFill>
              </a:rPr>
              <a:t> </a:t>
            </a:r>
            <a:r>
              <a:rPr lang="en-US" dirty="0" err="1">
                <a:solidFill>
                  <a:schemeClr val="tx1"/>
                </a:solidFill>
              </a:rPr>
              <a:t>korporace</a:t>
            </a:r>
            <a:r>
              <a:rPr lang="en-US" dirty="0">
                <a:solidFill>
                  <a:schemeClr val="tx1"/>
                </a:solidFill>
              </a:rPr>
              <a:t>; </a:t>
            </a:r>
            <a:endParaRPr lang="cs-CZ" dirty="0">
              <a:solidFill>
                <a:schemeClr val="tx1"/>
              </a:solidFill>
            </a:endParaRPr>
          </a:p>
          <a:p>
            <a:pPr algn="just"/>
            <a:r>
              <a:rPr lang="en-US" dirty="0">
                <a:solidFill>
                  <a:schemeClr val="tx1"/>
                </a:solidFill>
              </a:rPr>
              <a:t>OSVČ; </a:t>
            </a:r>
            <a:endParaRPr lang="cs-CZ" dirty="0">
              <a:solidFill>
                <a:schemeClr val="tx1"/>
              </a:solidFill>
            </a:endParaRPr>
          </a:p>
          <a:p>
            <a:pPr algn="just"/>
            <a:r>
              <a:rPr lang="en-US" dirty="0" err="1">
                <a:solidFill>
                  <a:schemeClr val="tx1"/>
                </a:solidFill>
              </a:rPr>
              <a:t>Poradenské</a:t>
            </a:r>
            <a:r>
              <a:rPr lang="en-US" dirty="0">
                <a:solidFill>
                  <a:schemeClr val="tx1"/>
                </a:solidFill>
              </a:rPr>
              <a:t> a </a:t>
            </a:r>
            <a:r>
              <a:rPr lang="en-US" dirty="0" err="1">
                <a:solidFill>
                  <a:schemeClr val="tx1"/>
                </a:solidFill>
              </a:rPr>
              <a:t>vzdělávací</a:t>
            </a:r>
            <a:r>
              <a:rPr lang="en-US" dirty="0">
                <a:solidFill>
                  <a:schemeClr val="tx1"/>
                </a:solidFill>
              </a:rPr>
              <a:t> </a:t>
            </a:r>
            <a:r>
              <a:rPr lang="en-US" dirty="0" err="1">
                <a:solidFill>
                  <a:schemeClr val="tx1"/>
                </a:solidFill>
              </a:rPr>
              <a:t>instituce</a:t>
            </a:r>
            <a:r>
              <a:rPr lang="en-US" dirty="0">
                <a:solidFill>
                  <a:schemeClr val="tx1"/>
                </a:solidFill>
              </a:rPr>
              <a:t>; </a:t>
            </a:r>
            <a:endParaRPr lang="cs-CZ" dirty="0">
              <a:solidFill>
                <a:schemeClr val="tx1"/>
              </a:solidFill>
            </a:endParaRPr>
          </a:p>
          <a:p>
            <a:pPr algn="just"/>
            <a:r>
              <a:rPr lang="en-US" dirty="0" err="1">
                <a:solidFill>
                  <a:schemeClr val="tx1"/>
                </a:solidFill>
              </a:rPr>
              <a:t>Poskytovatelé</a:t>
            </a:r>
            <a:r>
              <a:rPr lang="en-US" dirty="0">
                <a:solidFill>
                  <a:schemeClr val="tx1"/>
                </a:solidFill>
              </a:rPr>
              <a:t> </a:t>
            </a:r>
            <a:r>
              <a:rPr lang="en-US" dirty="0" err="1">
                <a:solidFill>
                  <a:schemeClr val="tx1"/>
                </a:solidFill>
              </a:rPr>
              <a:t>sociálních</a:t>
            </a:r>
            <a:r>
              <a:rPr lang="en-US" dirty="0">
                <a:solidFill>
                  <a:schemeClr val="tx1"/>
                </a:solidFill>
              </a:rPr>
              <a:t> </a:t>
            </a:r>
            <a:r>
              <a:rPr lang="en-US" dirty="0" err="1">
                <a:solidFill>
                  <a:schemeClr val="tx1"/>
                </a:solidFill>
              </a:rPr>
              <a:t>služeb</a:t>
            </a:r>
            <a:r>
              <a:rPr lang="en-US" dirty="0">
                <a:solidFill>
                  <a:schemeClr val="tx1"/>
                </a:solidFill>
              </a:rPr>
              <a:t>; </a:t>
            </a:r>
            <a:endParaRPr lang="cs-CZ" dirty="0">
              <a:solidFill>
                <a:schemeClr val="tx1"/>
              </a:solidFill>
            </a:endParaRPr>
          </a:p>
          <a:p>
            <a:pPr algn="just"/>
            <a:r>
              <a:rPr lang="en-US" dirty="0" err="1">
                <a:solidFill>
                  <a:schemeClr val="tx1"/>
                </a:solidFill>
              </a:rPr>
              <a:t>Profesní</a:t>
            </a:r>
            <a:r>
              <a:rPr lang="en-US" dirty="0">
                <a:solidFill>
                  <a:schemeClr val="tx1"/>
                </a:solidFill>
              </a:rPr>
              <a:t> a </a:t>
            </a:r>
            <a:r>
              <a:rPr lang="en-US" dirty="0" err="1">
                <a:solidFill>
                  <a:schemeClr val="tx1"/>
                </a:solidFill>
              </a:rPr>
              <a:t>podnikatelská</a:t>
            </a:r>
            <a:r>
              <a:rPr lang="en-US" dirty="0">
                <a:solidFill>
                  <a:schemeClr val="tx1"/>
                </a:solidFill>
              </a:rPr>
              <a:t> </a:t>
            </a:r>
            <a:r>
              <a:rPr lang="en-US" dirty="0" err="1">
                <a:solidFill>
                  <a:schemeClr val="tx1"/>
                </a:solidFill>
              </a:rPr>
              <a:t>sdružení</a:t>
            </a:r>
            <a:r>
              <a:rPr lang="en-US" dirty="0">
                <a:solidFill>
                  <a:schemeClr val="tx1"/>
                </a:solidFill>
              </a:rPr>
              <a:t>; </a:t>
            </a:r>
            <a:endParaRPr lang="cs-CZ" dirty="0">
              <a:solidFill>
                <a:schemeClr val="tx1"/>
              </a:solidFill>
            </a:endParaRPr>
          </a:p>
          <a:p>
            <a:pPr algn="just"/>
            <a:r>
              <a:rPr lang="en-US" dirty="0" err="1">
                <a:solidFill>
                  <a:schemeClr val="tx1"/>
                </a:solidFill>
              </a:rPr>
              <a:t>Sociální</a:t>
            </a:r>
            <a:r>
              <a:rPr lang="en-US" dirty="0">
                <a:solidFill>
                  <a:schemeClr val="tx1"/>
                </a:solidFill>
              </a:rPr>
              <a:t> </a:t>
            </a:r>
            <a:r>
              <a:rPr lang="en-US" dirty="0" err="1">
                <a:solidFill>
                  <a:schemeClr val="tx1"/>
                </a:solidFill>
              </a:rPr>
              <a:t>partneři</a:t>
            </a:r>
            <a:r>
              <a:rPr lang="en-US" dirty="0">
                <a:solidFill>
                  <a:schemeClr val="tx1"/>
                </a:solidFill>
              </a:rPr>
              <a:t>; </a:t>
            </a:r>
            <a:endParaRPr lang="cs-CZ" dirty="0">
              <a:solidFill>
                <a:schemeClr val="tx1"/>
              </a:solidFill>
            </a:endParaRPr>
          </a:p>
          <a:p>
            <a:pPr algn="just"/>
            <a:r>
              <a:rPr lang="en-US" dirty="0" err="1">
                <a:solidFill>
                  <a:schemeClr val="tx1"/>
                </a:solidFill>
              </a:rPr>
              <a:t>Školy</a:t>
            </a:r>
            <a:r>
              <a:rPr lang="en-US" dirty="0">
                <a:solidFill>
                  <a:schemeClr val="tx1"/>
                </a:solidFill>
              </a:rPr>
              <a:t> a </a:t>
            </a:r>
            <a:r>
              <a:rPr lang="en-US" dirty="0" err="1">
                <a:solidFill>
                  <a:schemeClr val="tx1"/>
                </a:solidFill>
              </a:rPr>
              <a:t>školská</a:t>
            </a:r>
            <a:r>
              <a:rPr lang="en-US" dirty="0">
                <a:solidFill>
                  <a:schemeClr val="tx1"/>
                </a:solidFill>
              </a:rPr>
              <a:t> </a:t>
            </a:r>
            <a:r>
              <a:rPr lang="en-US" dirty="0" err="1">
                <a:solidFill>
                  <a:schemeClr val="tx1"/>
                </a:solidFill>
              </a:rPr>
              <a:t>zařízení</a:t>
            </a:r>
            <a:endParaRPr lang="cs-CZ" sz="1700" dirty="0">
              <a:solidFill>
                <a:schemeClr val="tx1"/>
              </a:solidFill>
            </a:endParaRPr>
          </a:p>
          <a:p>
            <a:pPr marL="0" indent="0">
              <a:buNone/>
            </a:pPr>
            <a:endParaRPr lang="cs-CZ" sz="1700" dirty="0"/>
          </a:p>
          <a:p>
            <a:endParaRPr lang="cs-CZ" sz="2000" dirty="0">
              <a:solidFill>
                <a:schemeClr val="tx1"/>
              </a:solidFill>
            </a:endParaRPr>
          </a:p>
        </p:txBody>
      </p:sp>
    </p:spTree>
    <p:extLst>
      <p:ext uri="{BB962C8B-B14F-4D97-AF65-F5344CB8AC3E}">
        <p14:creationId xmlns:p14="http://schemas.microsoft.com/office/powerpoint/2010/main" val="2357462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46E57BEA-326F-4F00-ACDB-27C66114E6EF}"/>
              </a:ext>
            </a:extLst>
          </p:cNvPr>
          <p:cNvPicPr>
            <a:picLocks noChangeAspect="1"/>
          </p:cNvPicPr>
          <p:nvPr/>
        </p:nvPicPr>
        <p:blipFill>
          <a:blip r:embed="rId2"/>
          <a:stretch>
            <a:fillRect/>
          </a:stretch>
        </p:blipFill>
        <p:spPr>
          <a:xfrm>
            <a:off x="111760" y="0"/>
            <a:ext cx="11226800" cy="6858000"/>
          </a:xfrm>
          <a:prstGeom prst="rect">
            <a:avLst/>
          </a:prstGeom>
          <a:solidFill>
            <a:srgbClr val="FF0000"/>
          </a:solidFill>
        </p:spPr>
      </p:pic>
      <p:sp>
        <p:nvSpPr>
          <p:cNvPr id="7" name="Volný tvar: obrazec 6">
            <a:extLst>
              <a:ext uri="{FF2B5EF4-FFF2-40B4-BE49-F238E27FC236}">
                <a16:creationId xmlns:a16="http://schemas.microsoft.com/office/drawing/2014/main" id="{BC40A159-B5C5-4C29-8280-CD4964C425C4}"/>
              </a:ext>
            </a:extLst>
          </p:cNvPr>
          <p:cNvSpPr/>
          <p:nvPr/>
        </p:nvSpPr>
        <p:spPr>
          <a:xfrm>
            <a:off x="5994400" y="2865120"/>
            <a:ext cx="1097280" cy="853440"/>
          </a:xfrm>
          <a:custGeom>
            <a:avLst/>
            <a:gdLst>
              <a:gd name="connsiteX0" fmla="*/ 0 w 1097280"/>
              <a:gd name="connsiteY0" fmla="*/ 731520 h 853440"/>
              <a:gd name="connsiteX1" fmla="*/ 30480 w 1097280"/>
              <a:gd name="connsiteY1" fmla="*/ 782320 h 853440"/>
              <a:gd name="connsiteX2" fmla="*/ 50800 w 1097280"/>
              <a:gd name="connsiteY2" fmla="*/ 812800 h 853440"/>
              <a:gd name="connsiteX3" fmla="*/ 111760 w 1097280"/>
              <a:gd name="connsiteY3" fmla="*/ 833120 h 853440"/>
              <a:gd name="connsiteX4" fmla="*/ 142240 w 1097280"/>
              <a:gd name="connsiteY4" fmla="*/ 843280 h 853440"/>
              <a:gd name="connsiteX5" fmla="*/ 172720 w 1097280"/>
              <a:gd name="connsiteY5" fmla="*/ 853440 h 853440"/>
              <a:gd name="connsiteX6" fmla="*/ 314960 w 1097280"/>
              <a:gd name="connsiteY6" fmla="*/ 843280 h 853440"/>
              <a:gd name="connsiteX7" fmla="*/ 355600 w 1097280"/>
              <a:gd name="connsiteY7" fmla="*/ 822960 h 853440"/>
              <a:gd name="connsiteX8" fmla="*/ 426720 w 1097280"/>
              <a:gd name="connsiteY8" fmla="*/ 792480 h 853440"/>
              <a:gd name="connsiteX9" fmla="*/ 487680 w 1097280"/>
              <a:gd name="connsiteY9" fmla="*/ 751840 h 853440"/>
              <a:gd name="connsiteX10" fmla="*/ 579120 w 1097280"/>
              <a:gd name="connsiteY10" fmla="*/ 670560 h 853440"/>
              <a:gd name="connsiteX11" fmla="*/ 640080 w 1097280"/>
              <a:gd name="connsiteY11" fmla="*/ 629920 h 853440"/>
              <a:gd name="connsiteX12" fmla="*/ 701040 w 1097280"/>
              <a:gd name="connsiteY12" fmla="*/ 558800 h 853440"/>
              <a:gd name="connsiteX13" fmla="*/ 741680 w 1097280"/>
              <a:gd name="connsiteY13" fmla="*/ 487680 h 853440"/>
              <a:gd name="connsiteX14" fmla="*/ 772160 w 1097280"/>
              <a:gd name="connsiteY14" fmla="*/ 457200 h 853440"/>
              <a:gd name="connsiteX15" fmla="*/ 812800 w 1097280"/>
              <a:gd name="connsiteY15" fmla="*/ 396240 h 853440"/>
              <a:gd name="connsiteX16" fmla="*/ 833120 w 1097280"/>
              <a:gd name="connsiteY16" fmla="*/ 365760 h 853440"/>
              <a:gd name="connsiteX17" fmla="*/ 863600 w 1097280"/>
              <a:gd name="connsiteY17" fmla="*/ 345440 h 853440"/>
              <a:gd name="connsiteX18" fmla="*/ 894080 w 1097280"/>
              <a:gd name="connsiteY18" fmla="*/ 294640 h 853440"/>
              <a:gd name="connsiteX19" fmla="*/ 965200 w 1097280"/>
              <a:gd name="connsiteY19" fmla="*/ 203200 h 853440"/>
              <a:gd name="connsiteX20" fmla="*/ 1016000 w 1097280"/>
              <a:gd name="connsiteY20" fmla="*/ 111760 h 853440"/>
              <a:gd name="connsiteX21" fmla="*/ 1036320 w 1097280"/>
              <a:gd name="connsiteY21" fmla="*/ 81280 h 853440"/>
              <a:gd name="connsiteX22" fmla="*/ 1066800 w 1097280"/>
              <a:gd name="connsiteY22" fmla="*/ 50800 h 853440"/>
              <a:gd name="connsiteX23" fmla="*/ 1097280 w 1097280"/>
              <a:gd name="connsiteY23" fmla="*/ 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7280" h="853440">
                <a:moveTo>
                  <a:pt x="0" y="731520"/>
                </a:moveTo>
                <a:cubicBezTo>
                  <a:pt x="10160" y="748453"/>
                  <a:pt x="20014" y="765574"/>
                  <a:pt x="30480" y="782320"/>
                </a:cubicBezTo>
                <a:cubicBezTo>
                  <a:pt x="36952" y="792675"/>
                  <a:pt x="40445" y="806328"/>
                  <a:pt x="50800" y="812800"/>
                </a:cubicBezTo>
                <a:cubicBezTo>
                  <a:pt x="68963" y="824152"/>
                  <a:pt x="91440" y="826347"/>
                  <a:pt x="111760" y="833120"/>
                </a:cubicBezTo>
                <a:lnTo>
                  <a:pt x="142240" y="843280"/>
                </a:lnTo>
                <a:lnTo>
                  <a:pt x="172720" y="853440"/>
                </a:lnTo>
                <a:cubicBezTo>
                  <a:pt x="220133" y="850053"/>
                  <a:pt x="268073" y="851095"/>
                  <a:pt x="314960" y="843280"/>
                </a:cubicBezTo>
                <a:cubicBezTo>
                  <a:pt x="329900" y="840790"/>
                  <a:pt x="341679" y="828926"/>
                  <a:pt x="355600" y="822960"/>
                </a:cubicBezTo>
                <a:cubicBezTo>
                  <a:pt x="388765" y="808746"/>
                  <a:pt x="393024" y="816549"/>
                  <a:pt x="426720" y="792480"/>
                </a:cubicBezTo>
                <a:cubicBezTo>
                  <a:pt x="561540" y="696180"/>
                  <a:pt x="371443" y="809958"/>
                  <a:pt x="487680" y="751840"/>
                </a:cubicBezTo>
                <a:cubicBezTo>
                  <a:pt x="546824" y="722268"/>
                  <a:pt x="498339" y="724414"/>
                  <a:pt x="579120" y="670560"/>
                </a:cubicBezTo>
                <a:lnTo>
                  <a:pt x="640080" y="629920"/>
                </a:lnTo>
                <a:cubicBezTo>
                  <a:pt x="686730" y="559945"/>
                  <a:pt x="627128" y="645030"/>
                  <a:pt x="701040" y="558800"/>
                </a:cubicBezTo>
                <a:cubicBezTo>
                  <a:pt x="742178" y="510805"/>
                  <a:pt x="700498" y="545335"/>
                  <a:pt x="741680" y="487680"/>
                </a:cubicBezTo>
                <a:cubicBezTo>
                  <a:pt x="750031" y="475988"/>
                  <a:pt x="763339" y="468542"/>
                  <a:pt x="772160" y="457200"/>
                </a:cubicBezTo>
                <a:cubicBezTo>
                  <a:pt x="787153" y="437923"/>
                  <a:pt x="799253" y="416560"/>
                  <a:pt x="812800" y="396240"/>
                </a:cubicBezTo>
                <a:cubicBezTo>
                  <a:pt x="819573" y="386080"/>
                  <a:pt x="822960" y="372533"/>
                  <a:pt x="833120" y="365760"/>
                </a:cubicBezTo>
                <a:lnTo>
                  <a:pt x="863600" y="345440"/>
                </a:lnTo>
                <a:cubicBezTo>
                  <a:pt x="873760" y="328507"/>
                  <a:pt x="882232" y="310438"/>
                  <a:pt x="894080" y="294640"/>
                </a:cubicBezTo>
                <a:cubicBezTo>
                  <a:pt x="925639" y="252562"/>
                  <a:pt x="944108" y="266477"/>
                  <a:pt x="965200" y="203200"/>
                </a:cubicBezTo>
                <a:cubicBezTo>
                  <a:pt x="983083" y="149552"/>
                  <a:pt x="969419" y="181631"/>
                  <a:pt x="1016000" y="111760"/>
                </a:cubicBezTo>
                <a:cubicBezTo>
                  <a:pt x="1022773" y="101600"/>
                  <a:pt x="1027686" y="89914"/>
                  <a:pt x="1036320" y="81280"/>
                </a:cubicBezTo>
                <a:cubicBezTo>
                  <a:pt x="1046480" y="71120"/>
                  <a:pt x="1057602" y="61838"/>
                  <a:pt x="1066800" y="50800"/>
                </a:cubicBezTo>
                <a:cubicBezTo>
                  <a:pt x="1082125" y="32410"/>
                  <a:pt x="1087362" y="19836"/>
                  <a:pt x="109728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61982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7CF3CA3C-BDAE-4ECF-906E-CFA42A46CBDF}"/>
              </a:ext>
            </a:extLst>
          </p:cNvPr>
          <p:cNvPicPr>
            <a:picLocks noChangeAspect="1"/>
          </p:cNvPicPr>
          <p:nvPr/>
        </p:nvPicPr>
        <p:blipFill>
          <a:blip r:embed="rId2"/>
          <a:stretch>
            <a:fillRect/>
          </a:stretch>
        </p:blipFill>
        <p:spPr>
          <a:xfrm>
            <a:off x="223520" y="0"/>
            <a:ext cx="11054080" cy="6858000"/>
          </a:xfrm>
          <a:prstGeom prst="rect">
            <a:avLst/>
          </a:prstGeom>
        </p:spPr>
      </p:pic>
    </p:spTree>
    <p:extLst>
      <p:ext uri="{BB962C8B-B14F-4D97-AF65-F5344CB8AC3E}">
        <p14:creationId xmlns:p14="http://schemas.microsoft.com/office/powerpoint/2010/main" val="3298517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65548" y="741680"/>
            <a:ext cx="9811736" cy="5666105"/>
          </a:xfrm>
          <a:prstGeom prst="rect">
            <a:avLst/>
          </a:prstGeom>
        </p:spPr>
      </p:pic>
    </p:spTree>
    <p:extLst>
      <p:ext uri="{BB962C8B-B14F-4D97-AF65-F5344CB8AC3E}">
        <p14:creationId xmlns:p14="http://schemas.microsoft.com/office/powerpoint/2010/main" val="3448863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IS KP14+ </a:t>
            </a:r>
            <a:br>
              <a:rPr lang="cs-CZ" dirty="0"/>
            </a:br>
            <a:r>
              <a:rPr lang="cs-CZ" dirty="0"/>
              <a:t>- </a:t>
            </a:r>
            <a:r>
              <a:rPr lang="cs-CZ" sz="3100" dirty="0"/>
              <a:t>Postup při podávání žádosti</a:t>
            </a:r>
          </a:p>
        </p:txBody>
      </p:sp>
      <p:sp>
        <p:nvSpPr>
          <p:cNvPr id="3" name="Zástupný symbol pro obsah 2"/>
          <p:cNvSpPr>
            <a:spLocks noGrp="1"/>
          </p:cNvSpPr>
          <p:nvPr>
            <p:ph idx="1"/>
          </p:nvPr>
        </p:nvSpPr>
        <p:spPr>
          <a:xfrm>
            <a:off x="677334" y="1930400"/>
            <a:ext cx="8596668" cy="4856479"/>
          </a:xfrm>
        </p:spPr>
        <p:txBody>
          <a:bodyPr>
            <a:normAutofit/>
          </a:bodyPr>
          <a:lstStyle/>
          <a:p>
            <a:r>
              <a:rPr lang="cs-CZ" dirty="0">
                <a:solidFill>
                  <a:schemeClr val="tx1"/>
                </a:solidFill>
              </a:rPr>
              <a:t>Registrace do systému ISKP14+</a:t>
            </a:r>
          </a:p>
          <a:p>
            <a:pPr marL="0" indent="0" algn="ctr">
              <a:buNone/>
            </a:pPr>
            <a:r>
              <a:rPr lang="cs-CZ" dirty="0">
                <a:hlinkClick r:id="rId2"/>
              </a:rPr>
              <a:t>https://mseu.mssf.cz/</a:t>
            </a:r>
            <a:r>
              <a:rPr lang="cs-CZ" dirty="0"/>
              <a:t> </a:t>
            </a:r>
          </a:p>
          <a:p>
            <a:pPr marL="0" indent="0">
              <a:buNone/>
            </a:pPr>
            <a:r>
              <a:rPr lang="cs-CZ" dirty="0">
                <a:solidFill>
                  <a:schemeClr val="tx1"/>
                </a:solidFill>
              </a:rPr>
              <a:t>(!!Jen v prohlížeči </a:t>
            </a:r>
            <a:r>
              <a:rPr lang="cs-CZ" b="1" dirty="0">
                <a:solidFill>
                  <a:schemeClr val="tx1"/>
                </a:solidFill>
              </a:rPr>
              <a:t>Microsoft Internet Explorer</a:t>
            </a:r>
            <a:r>
              <a:rPr lang="cs-CZ" dirty="0">
                <a:solidFill>
                  <a:schemeClr val="tx1"/>
                </a:solidFill>
              </a:rPr>
              <a:t>)</a:t>
            </a:r>
          </a:p>
          <a:p>
            <a:r>
              <a:rPr lang="cs-CZ" dirty="0">
                <a:solidFill>
                  <a:schemeClr val="tx1"/>
                </a:solidFill>
              </a:rPr>
              <a:t>Vyplnění elektronické verze žádosti</a:t>
            </a:r>
          </a:p>
          <a:p>
            <a:r>
              <a:rPr lang="cs-CZ" dirty="0">
                <a:solidFill>
                  <a:schemeClr val="tx1"/>
                </a:solidFill>
              </a:rPr>
              <a:t>Finalizace elektronické verze žádosti</a:t>
            </a:r>
          </a:p>
          <a:p>
            <a:r>
              <a:rPr lang="cs-CZ" dirty="0">
                <a:solidFill>
                  <a:schemeClr val="tx1"/>
                </a:solidFill>
              </a:rPr>
              <a:t>Podepsání a odeslání elektronické verze žádosti</a:t>
            </a:r>
          </a:p>
          <a:p>
            <a:pPr marL="0" indent="0">
              <a:buNone/>
            </a:pPr>
            <a:endParaRPr lang="cs-CZ" dirty="0">
              <a:solidFill>
                <a:schemeClr val="tx1"/>
              </a:solidFill>
            </a:endParaRPr>
          </a:p>
          <a:p>
            <a:r>
              <a:rPr lang="cs-CZ" dirty="0">
                <a:solidFill>
                  <a:schemeClr val="tx1"/>
                </a:solidFill>
              </a:rPr>
              <a:t>!</a:t>
            </a:r>
            <a:r>
              <a:rPr lang="cs-CZ" b="1" dirty="0">
                <a:solidFill>
                  <a:schemeClr val="tx1"/>
                </a:solidFill>
              </a:rPr>
              <a:t>!Veškeré žádosti se zasílají jen v elektronické podobě prostřednictvím ISKP14+</a:t>
            </a:r>
          </a:p>
          <a:p>
            <a:pPr marL="0" indent="0">
              <a:buNone/>
            </a:pPr>
            <a:endParaRPr lang="cs-CZ" dirty="0">
              <a:solidFill>
                <a:schemeClr val="tx1"/>
              </a:solidFill>
            </a:endParaRPr>
          </a:p>
          <a:p>
            <a:r>
              <a:rPr lang="cs-CZ" dirty="0">
                <a:solidFill>
                  <a:schemeClr val="tx1"/>
                </a:solidFill>
              </a:rPr>
              <a:t>!!Zřízení elektronického podpisu před podáním/odesláním žádosti</a:t>
            </a:r>
          </a:p>
          <a:p>
            <a:endParaRPr lang="cs-CZ" dirty="0"/>
          </a:p>
        </p:txBody>
      </p:sp>
    </p:spTree>
    <p:extLst>
      <p:ext uri="{BB962C8B-B14F-4D97-AF65-F5344CB8AC3E}">
        <p14:creationId xmlns:p14="http://schemas.microsoft.com/office/powerpoint/2010/main" val="2112060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 KP14+ </a:t>
            </a:r>
            <a:br>
              <a:rPr lang="cs-CZ" dirty="0"/>
            </a:br>
            <a:r>
              <a:rPr lang="cs-CZ" dirty="0"/>
              <a:t>- </a:t>
            </a:r>
            <a:r>
              <a:rPr lang="cs-CZ" sz="3100" dirty="0"/>
              <a:t>Elektronický podpis</a:t>
            </a:r>
          </a:p>
        </p:txBody>
      </p:sp>
      <p:sp>
        <p:nvSpPr>
          <p:cNvPr id="3" name="Zástupný symbol pro obsah 2"/>
          <p:cNvSpPr>
            <a:spLocks noGrp="1"/>
          </p:cNvSpPr>
          <p:nvPr>
            <p:ph idx="1"/>
          </p:nvPr>
        </p:nvSpPr>
        <p:spPr>
          <a:xfrm>
            <a:off x="677334" y="1930400"/>
            <a:ext cx="8596668" cy="4561839"/>
          </a:xfrm>
        </p:spPr>
        <p:txBody>
          <a:bodyPr/>
          <a:lstStyle/>
          <a:p>
            <a:r>
              <a:rPr lang="cs-CZ" sz="2000" dirty="0">
                <a:solidFill>
                  <a:schemeClr val="tx1"/>
                </a:solidFill>
              </a:rPr>
              <a:t>Elektronický podpis = kvalifikovaný certifikát </a:t>
            </a:r>
          </a:p>
          <a:p>
            <a:pPr marL="0" indent="0">
              <a:buNone/>
            </a:pPr>
            <a:endParaRPr lang="cs-CZ" sz="2000" dirty="0">
              <a:solidFill>
                <a:schemeClr val="tx1"/>
              </a:solidFill>
            </a:endParaRPr>
          </a:p>
          <a:p>
            <a:r>
              <a:rPr lang="cs-CZ" sz="2000" dirty="0">
                <a:solidFill>
                  <a:schemeClr val="tx1"/>
                </a:solidFill>
              </a:rPr>
              <a:t>Platnost 1 rok </a:t>
            </a:r>
          </a:p>
          <a:p>
            <a:pPr marL="0" indent="0">
              <a:buNone/>
            </a:pPr>
            <a:endParaRPr lang="cs-CZ" sz="2000" dirty="0">
              <a:solidFill>
                <a:schemeClr val="tx1"/>
              </a:solidFill>
            </a:endParaRPr>
          </a:p>
          <a:p>
            <a:r>
              <a:rPr lang="cs-CZ" sz="2000" dirty="0">
                <a:solidFill>
                  <a:schemeClr val="tx1"/>
                </a:solidFill>
              </a:rPr>
              <a:t>Poskytovatelé: </a:t>
            </a:r>
          </a:p>
          <a:p>
            <a:pPr marL="0" indent="0">
              <a:buNone/>
            </a:pPr>
            <a:endParaRPr lang="cs-CZ" sz="2000" dirty="0">
              <a:solidFill>
                <a:schemeClr val="tx1"/>
              </a:solidFill>
            </a:endParaRPr>
          </a:p>
          <a:p>
            <a:pPr lvl="1">
              <a:buFont typeface="Wingdings" panose="05000000000000000000" pitchFamily="2" charset="2"/>
              <a:buChar char="q"/>
            </a:pPr>
            <a:r>
              <a:rPr lang="cs-CZ" sz="2000" dirty="0" err="1">
                <a:solidFill>
                  <a:schemeClr val="tx1"/>
                </a:solidFill>
              </a:rPr>
              <a:t>PostSignum</a:t>
            </a:r>
            <a:r>
              <a:rPr lang="cs-CZ" sz="2000" dirty="0">
                <a:solidFill>
                  <a:schemeClr val="tx1"/>
                </a:solidFill>
              </a:rPr>
              <a:t> České pošty (Czech Point) </a:t>
            </a:r>
          </a:p>
          <a:p>
            <a:pPr lvl="1">
              <a:buFont typeface="Wingdings" panose="05000000000000000000" pitchFamily="2" charset="2"/>
              <a:buChar char="q"/>
            </a:pPr>
            <a:r>
              <a:rPr lang="cs-CZ" sz="2000" dirty="0">
                <a:solidFill>
                  <a:schemeClr val="tx1"/>
                </a:solidFill>
              </a:rPr>
              <a:t>První certifikační autorita </a:t>
            </a:r>
          </a:p>
          <a:p>
            <a:pPr lvl="1">
              <a:buFont typeface="Wingdings" panose="05000000000000000000" pitchFamily="2" charset="2"/>
              <a:buChar char="q"/>
            </a:pPr>
            <a:r>
              <a:rPr lang="cs-CZ" sz="2000" dirty="0" err="1">
                <a:solidFill>
                  <a:schemeClr val="tx1"/>
                </a:solidFill>
              </a:rPr>
              <a:t>Eidentity</a:t>
            </a:r>
            <a:r>
              <a:rPr lang="cs-CZ" sz="2000" dirty="0">
                <a:solidFill>
                  <a:schemeClr val="tx1"/>
                </a:solidFill>
              </a:rPr>
              <a:t> </a:t>
            </a:r>
          </a:p>
          <a:p>
            <a:endParaRPr lang="cs-CZ" dirty="0"/>
          </a:p>
        </p:txBody>
      </p:sp>
    </p:spTree>
    <p:extLst>
      <p:ext uri="{BB962C8B-B14F-4D97-AF65-F5344CB8AC3E}">
        <p14:creationId xmlns:p14="http://schemas.microsoft.com/office/powerpoint/2010/main" val="3278414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579120"/>
            <a:ext cx="8596668" cy="4500880"/>
          </a:xfrm>
        </p:spPr>
        <p:txBody>
          <a:bodyPr>
            <a:noAutofit/>
          </a:bodyPr>
          <a:lstStyle/>
          <a:p>
            <a:pPr algn="ctr"/>
            <a:br>
              <a:rPr lang="cs-CZ" sz="5400" dirty="0"/>
            </a:br>
            <a:br>
              <a:rPr lang="cs-CZ" sz="5400" dirty="0"/>
            </a:br>
            <a:br>
              <a:rPr lang="cs-CZ" sz="5400" dirty="0"/>
            </a:br>
            <a:r>
              <a:rPr lang="cs-CZ" sz="5400" dirty="0"/>
              <a:t>ZPRÁVA O REALIZACI</a:t>
            </a:r>
            <a:br>
              <a:rPr lang="cs-CZ" sz="5400" dirty="0"/>
            </a:br>
            <a:endParaRPr lang="cs-CZ" sz="5400" dirty="0"/>
          </a:p>
        </p:txBody>
      </p:sp>
      <p:pic>
        <p:nvPicPr>
          <p:cNvPr id="5"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57912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551735"/>
            <a:ext cx="7233920" cy="1192609"/>
          </a:xfrm>
          <a:prstGeom prst="rect">
            <a:avLst/>
          </a:prstGeom>
        </p:spPr>
      </p:pic>
      <p:grpSp>
        <p:nvGrpSpPr>
          <p:cNvPr id="3" name="Group 2">
            <a:extLst>
              <a:ext uri="{FF2B5EF4-FFF2-40B4-BE49-F238E27FC236}">
                <a16:creationId xmlns:a16="http://schemas.microsoft.com/office/drawing/2014/main" id="{B1835D66-D061-4B1E-BD32-81631743AE79}"/>
              </a:ext>
            </a:extLst>
          </p:cNvPr>
          <p:cNvGrpSpPr>
            <a:grpSpLocks/>
          </p:cNvGrpSpPr>
          <p:nvPr/>
        </p:nvGrpSpPr>
        <p:grpSpPr bwMode="auto">
          <a:xfrm>
            <a:off x="7033684" y="738188"/>
            <a:ext cx="877570" cy="831532"/>
            <a:chOff x="9302" y="708"/>
            <a:chExt cx="656" cy="681"/>
          </a:xfrm>
        </p:grpSpPr>
        <p:pic>
          <p:nvPicPr>
            <p:cNvPr id="9219" name="Picture 3">
              <a:extLst>
                <a:ext uri="{FF2B5EF4-FFF2-40B4-BE49-F238E27FC236}">
                  <a16:creationId xmlns:a16="http://schemas.microsoft.com/office/drawing/2014/main" id="{96C263B4-AA09-458E-9DC3-58A5DCF30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2444A94-39C5-4B18-9685-DDB82AC6D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4538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ZPRÁVA O REALIZACI</a:t>
            </a:r>
          </a:p>
        </p:txBody>
      </p:sp>
      <p:sp>
        <p:nvSpPr>
          <p:cNvPr id="3" name="Zástupný symbol pro obsah 2"/>
          <p:cNvSpPr>
            <a:spLocks noGrp="1"/>
          </p:cNvSpPr>
          <p:nvPr>
            <p:ph idx="1"/>
          </p:nvPr>
        </p:nvSpPr>
        <p:spPr>
          <a:xfrm>
            <a:off x="677334" y="2245360"/>
            <a:ext cx="8923866" cy="4307840"/>
          </a:xfrm>
        </p:spPr>
        <p:txBody>
          <a:bodyPr>
            <a:normAutofit/>
          </a:bodyPr>
          <a:lstStyle/>
          <a:p>
            <a:r>
              <a:rPr lang="cs-CZ" sz="2400" dirty="0">
                <a:solidFill>
                  <a:schemeClr val="tx1"/>
                </a:solidFill>
              </a:rPr>
              <a:t>Předkládá se prostřednictvím IS KP14+ do 30 dnů po ukončení </a:t>
            </a:r>
            <a:r>
              <a:rPr lang="cs-CZ" sz="2400" b="1" dirty="0">
                <a:solidFill>
                  <a:schemeClr val="tx1"/>
                </a:solidFill>
              </a:rPr>
              <a:t>každého </a:t>
            </a:r>
            <a:r>
              <a:rPr lang="cs-CZ" sz="2400" dirty="0">
                <a:solidFill>
                  <a:schemeClr val="tx1"/>
                </a:solidFill>
              </a:rPr>
              <a:t>monitorovacího období </a:t>
            </a:r>
          </a:p>
          <a:p>
            <a:pPr marL="0" indent="0">
              <a:buNone/>
            </a:pPr>
            <a:endParaRPr lang="cs-CZ" sz="2400" dirty="0">
              <a:solidFill>
                <a:schemeClr val="tx1"/>
              </a:solidFill>
            </a:endParaRPr>
          </a:p>
          <a:p>
            <a:r>
              <a:rPr lang="cs-CZ" sz="2400" dirty="0">
                <a:solidFill>
                  <a:schemeClr val="tx1"/>
                </a:solidFill>
              </a:rPr>
              <a:t>Monitorovací období trvá zpravidla </a:t>
            </a:r>
            <a:r>
              <a:rPr lang="cs-CZ" sz="2400" b="1" dirty="0">
                <a:solidFill>
                  <a:schemeClr val="tx1"/>
                </a:solidFill>
              </a:rPr>
              <a:t>6 měsíců </a:t>
            </a:r>
          </a:p>
          <a:p>
            <a:pPr marL="0" indent="0">
              <a:buNone/>
            </a:pPr>
            <a:endParaRPr lang="cs-CZ" sz="2400" dirty="0">
              <a:solidFill>
                <a:schemeClr val="tx1"/>
              </a:solidFill>
            </a:endParaRPr>
          </a:p>
          <a:p>
            <a:r>
              <a:rPr lang="cs-CZ" sz="2400" dirty="0">
                <a:solidFill>
                  <a:schemeClr val="tx1"/>
                </a:solidFill>
              </a:rPr>
              <a:t>ŘO OPZ provádí kontrolu Zprávy o realizaci do 40 pracovních dní ode dne jejího předložení </a:t>
            </a:r>
          </a:p>
        </p:txBody>
      </p:sp>
    </p:spTree>
    <p:extLst>
      <p:ext uri="{BB962C8B-B14F-4D97-AF65-F5344CB8AC3E}">
        <p14:creationId xmlns:p14="http://schemas.microsoft.com/office/powerpoint/2010/main" val="3310662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579120"/>
            <a:ext cx="8596668" cy="4958080"/>
          </a:xfrm>
        </p:spPr>
        <p:txBody>
          <a:bodyPr>
            <a:normAutofit/>
          </a:bodyPr>
          <a:lstStyle/>
          <a:p>
            <a:pPr algn="ctr"/>
            <a:br>
              <a:rPr lang="cs-CZ" sz="5400" dirty="0"/>
            </a:br>
            <a:br>
              <a:rPr lang="cs-CZ" sz="5400" dirty="0"/>
            </a:br>
            <a:br>
              <a:rPr lang="cs-CZ" sz="5400" dirty="0"/>
            </a:br>
            <a:r>
              <a:rPr lang="cs-CZ" sz="5400" dirty="0"/>
              <a:t>DŮLEŽITÉ ODKAZY</a:t>
            </a:r>
          </a:p>
        </p:txBody>
      </p:sp>
      <p:pic>
        <p:nvPicPr>
          <p:cNvPr id="5"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57912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723814"/>
            <a:ext cx="6289040" cy="1036833"/>
          </a:xfrm>
          <a:prstGeom prst="rect">
            <a:avLst/>
          </a:prstGeom>
        </p:spPr>
      </p:pic>
      <p:grpSp>
        <p:nvGrpSpPr>
          <p:cNvPr id="3" name="Group 2">
            <a:extLst>
              <a:ext uri="{FF2B5EF4-FFF2-40B4-BE49-F238E27FC236}">
                <a16:creationId xmlns:a16="http://schemas.microsoft.com/office/drawing/2014/main" id="{64EBAA58-4182-4F86-96EE-01931F86C81F}"/>
              </a:ext>
            </a:extLst>
          </p:cNvPr>
          <p:cNvGrpSpPr>
            <a:grpSpLocks/>
          </p:cNvGrpSpPr>
          <p:nvPr/>
        </p:nvGrpSpPr>
        <p:grpSpPr bwMode="auto">
          <a:xfrm>
            <a:off x="6966374" y="633254"/>
            <a:ext cx="958426" cy="882332"/>
            <a:chOff x="9302" y="708"/>
            <a:chExt cx="656" cy="681"/>
          </a:xfrm>
        </p:grpSpPr>
        <p:pic>
          <p:nvPicPr>
            <p:cNvPr id="10243" name="Picture 3">
              <a:extLst>
                <a:ext uri="{FF2B5EF4-FFF2-40B4-BE49-F238E27FC236}">
                  <a16:creationId xmlns:a16="http://schemas.microsoft.com/office/drawing/2014/main" id="{49318B5D-E4C0-4979-B0A0-FC460D406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737BC0F-73F4-43B9-AA42-6D8EE7848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4095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DŮLEŽITÉ ODKAZY</a:t>
            </a:r>
          </a:p>
        </p:txBody>
      </p:sp>
      <p:sp>
        <p:nvSpPr>
          <p:cNvPr id="3" name="Zástupný symbol pro obsah 2"/>
          <p:cNvSpPr>
            <a:spLocks noGrp="1"/>
          </p:cNvSpPr>
          <p:nvPr>
            <p:ph idx="1"/>
          </p:nvPr>
        </p:nvSpPr>
        <p:spPr>
          <a:xfrm>
            <a:off x="677334" y="1320800"/>
            <a:ext cx="9086426" cy="5262879"/>
          </a:xfrm>
          <a:ln>
            <a:solidFill>
              <a:schemeClr val="accent1"/>
            </a:solidFill>
          </a:ln>
        </p:spPr>
        <p:txBody>
          <a:bodyPr>
            <a:normAutofit lnSpcReduction="10000"/>
          </a:bodyPr>
          <a:lstStyle/>
          <a:p>
            <a:pPr marL="0" indent="0">
              <a:buNone/>
            </a:pPr>
            <a:endParaRPr lang="cs-CZ" dirty="0"/>
          </a:p>
          <a:p>
            <a:r>
              <a:rPr lang="cs-CZ" sz="2400" dirty="0">
                <a:solidFill>
                  <a:schemeClr val="tx1"/>
                </a:solidFill>
              </a:rPr>
              <a:t>Obecná část pravidel pro žadatele a příjemce v rámci OPZ </a:t>
            </a:r>
          </a:p>
          <a:p>
            <a:pPr marL="0" indent="0" algn="ctr">
              <a:buNone/>
            </a:pPr>
            <a:r>
              <a:rPr lang="cs-CZ" sz="2400" dirty="0">
                <a:solidFill>
                  <a:schemeClr val="tx1"/>
                </a:solidFill>
                <a:hlinkClick r:id="rId2"/>
              </a:rPr>
              <a:t>https://www.esfcr.cz/file/9002/</a:t>
            </a:r>
            <a:r>
              <a:rPr lang="cs-CZ" sz="2400" dirty="0">
                <a:solidFill>
                  <a:schemeClr val="tx1"/>
                </a:solidFill>
              </a:rPr>
              <a:t> </a:t>
            </a:r>
          </a:p>
          <a:p>
            <a:r>
              <a:rPr lang="cs-CZ" sz="2400" dirty="0">
                <a:solidFill>
                  <a:schemeClr val="tx1"/>
                </a:solidFill>
              </a:rPr>
              <a:t>Specifická část pravidel pro žadatele a příjemce v rámci OPZ </a:t>
            </a:r>
          </a:p>
          <a:p>
            <a:pPr marL="0" indent="0" algn="ctr">
              <a:buNone/>
            </a:pPr>
            <a:r>
              <a:rPr lang="cs-CZ" sz="2400" dirty="0">
                <a:solidFill>
                  <a:schemeClr val="tx1"/>
                </a:solidFill>
                <a:hlinkClick r:id="rId3"/>
              </a:rPr>
              <a:t>https://www.esfcr.cz/file/9003/</a:t>
            </a:r>
            <a:r>
              <a:rPr lang="cs-CZ" sz="2400" dirty="0">
                <a:solidFill>
                  <a:schemeClr val="tx1"/>
                </a:solidFill>
              </a:rPr>
              <a:t>  </a:t>
            </a:r>
          </a:p>
          <a:p>
            <a:r>
              <a:rPr lang="cs-CZ" sz="2400" dirty="0">
                <a:solidFill>
                  <a:schemeClr val="tx1"/>
                </a:solidFill>
              </a:rPr>
              <a:t>Výzva MAS č. 1 včetně příloh </a:t>
            </a:r>
          </a:p>
          <a:p>
            <a:pPr marL="0" indent="0" algn="ctr">
              <a:buNone/>
            </a:pPr>
            <a:r>
              <a:rPr lang="cs-CZ" sz="2400" dirty="0">
                <a:solidFill>
                  <a:schemeClr val="accent1">
                    <a:lumMod val="75000"/>
                  </a:schemeClr>
                </a:solidFill>
              </a:rPr>
              <a:t>http://www.masck.cz/dokumenty-ke-stazeni/category/14-operacni-program-zamestnanost.htmlhttp:// </a:t>
            </a:r>
          </a:p>
          <a:p>
            <a:r>
              <a:rPr lang="cs-CZ" sz="2400" dirty="0">
                <a:solidFill>
                  <a:schemeClr val="tx1"/>
                </a:solidFill>
              </a:rPr>
              <a:t>Dokumenty MPSV vydané pro potřeby OPZ</a:t>
            </a:r>
          </a:p>
          <a:p>
            <a:pPr marL="0" indent="0" algn="ctr">
              <a:buNone/>
            </a:pPr>
            <a:r>
              <a:rPr lang="cs-CZ" sz="2400" dirty="0">
                <a:solidFill>
                  <a:schemeClr val="tx1"/>
                </a:solidFill>
                <a:hlinkClick r:id="rId4"/>
              </a:rPr>
              <a:t>https://www.esfcr.cz/dokumenty-opz</a:t>
            </a:r>
            <a:r>
              <a:rPr lang="cs-CZ" sz="2400" dirty="0">
                <a:solidFill>
                  <a:schemeClr val="tx1"/>
                </a:solidFill>
              </a:rPr>
              <a:t> </a:t>
            </a:r>
          </a:p>
          <a:p>
            <a:r>
              <a:rPr lang="cs-CZ" sz="2400" dirty="0">
                <a:solidFill>
                  <a:schemeClr val="tx1"/>
                </a:solidFill>
              </a:rPr>
              <a:t>Příručka pro hodnotitele</a:t>
            </a:r>
          </a:p>
          <a:p>
            <a:pPr marL="0" indent="0" algn="ctr">
              <a:buNone/>
            </a:pPr>
            <a:r>
              <a:rPr lang="cs-CZ" sz="2400" dirty="0">
                <a:solidFill>
                  <a:schemeClr val="tx1"/>
                </a:solidFill>
                <a:hlinkClick r:id="rId5"/>
              </a:rPr>
              <a:t>https://www.esfcr.cz/prirucka-pro-hodnotitele-opz</a:t>
            </a:r>
            <a:r>
              <a:rPr lang="cs-CZ" sz="2400" dirty="0">
                <a:solidFill>
                  <a:schemeClr val="tx1"/>
                </a:solidFill>
              </a:rPr>
              <a:t> </a:t>
            </a:r>
          </a:p>
          <a:p>
            <a:endParaRPr lang="cs-CZ" dirty="0"/>
          </a:p>
        </p:txBody>
      </p:sp>
    </p:spTree>
    <p:extLst>
      <p:ext uri="{BB962C8B-B14F-4D97-AF65-F5344CB8AC3E}">
        <p14:creationId xmlns:p14="http://schemas.microsoft.com/office/powerpoint/2010/main" val="1121073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579120"/>
            <a:ext cx="8596668" cy="5431762"/>
          </a:xfrm>
        </p:spPr>
        <p:txBody>
          <a:bodyPr>
            <a:normAutofit fontScale="90000"/>
          </a:bodyPr>
          <a:lstStyle/>
          <a:p>
            <a:pPr algn="ctr"/>
            <a:br>
              <a:rPr lang="cs-CZ" dirty="0"/>
            </a:br>
            <a:br>
              <a:rPr lang="cs-CZ" dirty="0"/>
            </a:br>
            <a:br>
              <a:rPr lang="cs-CZ" dirty="0"/>
            </a:br>
            <a:br>
              <a:rPr lang="cs-CZ" dirty="0"/>
            </a:br>
            <a:r>
              <a:rPr lang="cs-CZ" dirty="0"/>
              <a:t>DĚKUJEME ZA POZORNOST A TĚŠÍME SE NA VAŠE </a:t>
            </a:r>
            <a:r>
              <a:rPr lang="cs-CZ"/>
              <a:t>PROJEKTOVÉ ZÁMĚRY</a:t>
            </a:r>
            <a:br>
              <a:rPr lang="cs-CZ"/>
            </a:br>
            <a:br>
              <a:rPr lang="cs-CZ"/>
            </a:br>
            <a:br>
              <a:rPr lang="cs-CZ" dirty="0"/>
            </a:br>
            <a:br>
              <a:rPr lang="cs-CZ" dirty="0"/>
            </a:br>
            <a:br>
              <a:rPr lang="cs-CZ" dirty="0"/>
            </a:br>
            <a:endParaRPr lang="cs-CZ" dirty="0"/>
          </a:p>
        </p:txBody>
      </p:sp>
      <p:pic>
        <p:nvPicPr>
          <p:cNvPr id="5" name="Picture 2" descr="IROP_CZ_RO_B_C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339"/>
          <a:stretch/>
        </p:blipFill>
        <p:spPr bwMode="auto">
          <a:xfrm>
            <a:off x="677334" y="579120"/>
            <a:ext cx="34747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 y="4859832"/>
            <a:ext cx="7955280" cy="1311535"/>
          </a:xfrm>
          <a:prstGeom prst="rect">
            <a:avLst/>
          </a:prstGeom>
        </p:spPr>
      </p:pic>
      <p:grpSp>
        <p:nvGrpSpPr>
          <p:cNvPr id="3" name="Group 2">
            <a:extLst>
              <a:ext uri="{FF2B5EF4-FFF2-40B4-BE49-F238E27FC236}">
                <a16:creationId xmlns:a16="http://schemas.microsoft.com/office/drawing/2014/main" id="{CB129802-5AFB-4332-B266-B7CB7A5CF48E}"/>
              </a:ext>
            </a:extLst>
          </p:cNvPr>
          <p:cNvGrpSpPr>
            <a:grpSpLocks/>
          </p:cNvGrpSpPr>
          <p:nvPr/>
        </p:nvGrpSpPr>
        <p:grpSpPr bwMode="auto">
          <a:xfrm>
            <a:off x="8022590" y="684054"/>
            <a:ext cx="786130" cy="780732"/>
            <a:chOff x="9302" y="708"/>
            <a:chExt cx="656" cy="681"/>
          </a:xfrm>
        </p:grpSpPr>
        <p:pic>
          <p:nvPicPr>
            <p:cNvPr id="11267" name="Picture 3">
              <a:extLst>
                <a:ext uri="{FF2B5EF4-FFF2-40B4-BE49-F238E27FC236}">
                  <a16:creationId xmlns:a16="http://schemas.microsoft.com/office/drawing/2014/main" id="{3A297C6A-EAD2-48FE-8633-08679104F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A1B1B8AD-3DD6-4403-88EF-C1509CF94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 y="708"/>
              <a:ext cx="656" cy="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14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Představení výzvy</a:t>
            </a:r>
            <a:br>
              <a:rPr lang="cs-CZ" dirty="0"/>
            </a:br>
            <a:r>
              <a:rPr lang="cs-CZ" dirty="0"/>
              <a:t>- </a:t>
            </a:r>
            <a:r>
              <a:rPr lang="cs-CZ" sz="2800" dirty="0"/>
              <a:t>Oprávnění žadatelé a cílové skupiny</a:t>
            </a:r>
            <a:endParaRPr lang="cs-CZ" dirty="0"/>
          </a:p>
        </p:txBody>
      </p:sp>
      <p:sp>
        <p:nvSpPr>
          <p:cNvPr id="3" name="Zástupný symbol pro obsah 2"/>
          <p:cNvSpPr>
            <a:spLocks noGrp="1"/>
          </p:cNvSpPr>
          <p:nvPr>
            <p:ph idx="1"/>
          </p:nvPr>
        </p:nvSpPr>
        <p:spPr>
          <a:xfrm>
            <a:off x="677334" y="1819374"/>
            <a:ext cx="9289626" cy="5038626"/>
          </a:xfrm>
        </p:spPr>
        <p:txBody>
          <a:bodyPr>
            <a:normAutofit fontScale="92500" lnSpcReduction="10000"/>
          </a:bodyPr>
          <a:lstStyle/>
          <a:p>
            <a:pPr marL="0" indent="0">
              <a:buNone/>
            </a:pPr>
            <a:r>
              <a:rPr lang="cs-CZ" sz="2000" b="1" dirty="0">
                <a:solidFill>
                  <a:schemeClr val="tx1"/>
                </a:solidFill>
              </a:rPr>
              <a:t>CÍLOVÉ SKUPINY</a:t>
            </a:r>
          </a:p>
          <a:p>
            <a:r>
              <a:rPr lang="en-US" dirty="0" err="1">
                <a:solidFill>
                  <a:schemeClr val="tx1"/>
                </a:solidFill>
              </a:rPr>
              <a:t>Zaměstnanci</a:t>
            </a:r>
            <a:endParaRPr lang="cs-CZ" dirty="0">
              <a:solidFill>
                <a:schemeClr val="tx1"/>
              </a:solidFill>
            </a:endParaRPr>
          </a:p>
          <a:p>
            <a:r>
              <a:rPr lang="en-US" dirty="0" err="1">
                <a:solidFill>
                  <a:schemeClr val="tx1"/>
                </a:solidFill>
              </a:rPr>
              <a:t>Zájemci</a:t>
            </a:r>
            <a:r>
              <a:rPr lang="en-US" dirty="0">
                <a:solidFill>
                  <a:schemeClr val="tx1"/>
                </a:solidFill>
              </a:rPr>
              <a:t> o</a:t>
            </a:r>
            <a:r>
              <a:rPr lang="cs-CZ" dirty="0">
                <a:solidFill>
                  <a:schemeClr val="tx1"/>
                </a:solidFill>
              </a:rPr>
              <a:t> </a:t>
            </a:r>
            <a:r>
              <a:rPr lang="en-US" dirty="0" err="1">
                <a:solidFill>
                  <a:schemeClr val="tx1"/>
                </a:solidFill>
              </a:rPr>
              <a:t>zaměstnání</a:t>
            </a:r>
            <a:endParaRPr lang="cs-CZ" dirty="0">
              <a:solidFill>
                <a:schemeClr val="tx1"/>
              </a:solidFill>
            </a:endParaRPr>
          </a:p>
          <a:p>
            <a:r>
              <a:rPr lang="en-US" dirty="0" err="1"/>
              <a:t>Neaktivní</a:t>
            </a:r>
            <a:r>
              <a:rPr lang="en-US" dirty="0"/>
              <a:t> </a:t>
            </a:r>
            <a:r>
              <a:rPr lang="en-US" dirty="0" err="1"/>
              <a:t>osoby</a:t>
            </a:r>
            <a:endParaRPr lang="cs-CZ" dirty="0"/>
          </a:p>
          <a:p>
            <a:r>
              <a:rPr lang="en-US" dirty="0" err="1"/>
              <a:t>Osoby</a:t>
            </a:r>
            <a:r>
              <a:rPr lang="en-US" dirty="0"/>
              <a:t> s </a:t>
            </a:r>
            <a:r>
              <a:rPr lang="en-US" dirty="0" err="1"/>
              <a:t>kumulací</a:t>
            </a:r>
            <a:r>
              <a:rPr lang="cs-CZ" dirty="0"/>
              <a:t> </a:t>
            </a:r>
            <a:r>
              <a:rPr lang="en-US" dirty="0" err="1"/>
              <a:t>hendikepů</a:t>
            </a:r>
            <a:r>
              <a:rPr lang="en-US" dirty="0"/>
              <a:t> </a:t>
            </a:r>
            <a:r>
              <a:rPr lang="en-US" dirty="0" err="1"/>
              <a:t>na</a:t>
            </a:r>
            <a:r>
              <a:rPr lang="en-US" dirty="0"/>
              <a:t> </a:t>
            </a:r>
            <a:r>
              <a:rPr lang="en-US" dirty="0" err="1"/>
              <a:t>trhu</a:t>
            </a:r>
            <a:r>
              <a:rPr lang="en-US" dirty="0"/>
              <a:t> </a:t>
            </a:r>
            <a:r>
              <a:rPr lang="en-US" dirty="0" err="1"/>
              <a:t>práce</a:t>
            </a:r>
            <a:endParaRPr lang="cs-CZ" dirty="0"/>
          </a:p>
          <a:p>
            <a:r>
              <a:rPr lang="en-US" dirty="0" err="1"/>
              <a:t>Uchazeči</a:t>
            </a:r>
            <a:r>
              <a:rPr lang="en-US" dirty="0"/>
              <a:t> o</a:t>
            </a:r>
            <a:r>
              <a:rPr lang="cs-CZ" dirty="0"/>
              <a:t> </a:t>
            </a:r>
            <a:r>
              <a:rPr lang="en-US" dirty="0" err="1"/>
              <a:t>zaměstnání</a:t>
            </a:r>
            <a:endParaRPr lang="cs-CZ" dirty="0"/>
          </a:p>
          <a:p>
            <a:r>
              <a:rPr lang="en-US" dirty="0" err="1"/>
              <a:t>Uchazeči</a:t>
            </a:r>
            <a:r>
              <a:rPr lang="en-US" dirty="0"/>
              <a:t> a </a:t>
            </a:r>
            <a:r>
              <a:rPr lang="en-US" dirty="0" err="1"/>
              <a:t>zájemci</a:t>
            </a:r>
            <a:r>
              <a:rPr lang="cs-CZ" dirty="0"/>
              <a:t> </a:t>
            </a:r>
            <a:r>
              <a:rPr lang="en-US" dirty="0"/>
              <a:t>o </a:t>
            </a:r>
            <a:r>
              <a:rPr lang="en-US" dirty="0" err="1"/>
              <a:t>zaměstnání</a:t>
            </a:r>
            <a:r>
              <a:rPr lang="en-US" dirty="0"/>
              <a:t> a </a:t>
            </a:r>
            <a:r>
              <a:rPr lang="en-US" dirty="0" err="1"/>
              <a:t>neaktivní</a:t>
            </a:r>
            <a:r>
              <a:rPr lang="en-US" dirty="0"/>
              <a:t> </a:t>
            </a:r>
            <a:r>
              <a:rPr lang="en-US" dirty="0" err="1"/>
              <a:t>osoby</a:t>
            </a:r>
            <a:r>
              <a:rPr lang="en-US" dirty="0"/>
              <a:t> </a:t>
            </a:r>
            <a:r>
              <a:rPr lang="en-US" dirty="0" err="1"/>
              <a:t>mladší</a:t>
            </a:r>
            <a:r>
              <a:rPr lang="en-US" dirty="0"/>
              <a:t> 25 let</a:t>
            </a:r>
            <a:endParaRPr lang="cs-CZ" dirty="0"/>
          </a:p>
          <a:p>
            <a:r>
              <a:rPr lang="en-US" dirty="0" err="1"/>
              <a:t>Propuštění</a:t>
            </a:r>
            <a:r>
              <a:rPr lang="cs-CZ" dirty="0"/>
              <a:t> </a:t>
            </a:r>
            <a:r>
              <a:rPr lang="en-US" dirty="0" err="1"/>
              <a:t>zaměstnanci</a:t>
            </a:r>
            <a:endParaRPr lang="cs-CZ" dirty="0"/>
          </a:p>
          <a:p>
            <a:r>
              <a:rPr lang="en-US" dirty="0" err="1"/>
              <a:t>Osoby</a:t>
            </a:r>
            <a:r>
              <a:rPr lang="en-US" dirty="0"/>
              <a:t> s </a:t>
            </a:r>
            <a:r>
              <a:rPr lang="en-US" dirty="0" err="1"/>
              <a:t>nízkou</a:t>
            </a:r>
            <a:r>
              <a:rPr lang="cs-CZ" dirty="0"/>
              <a:t> ú</a:t>
            </a:r>
            <a:r>
              <a:rPr lang="en-US" dirty="0" err="1"/>
              <a:t>rovní</a:t>
            </a:r>
            <a:r>
              <a:rPr lang="cs-CZ" dirty="0"/>
              <a:t> </a:t>
            </a:r>
            <a:r>
              <a:rPr lang="en-US" dirty="0" err="1"/>
              <a:t>kvalifikace</a:t>
            </a:r>
            <a:endParaRPr lang="cs-CZ" dirty="0"/>
          </a:p>
          <a:p>
            <a:r>
              <a:rPr lang="en-US" dirty="0" err="1"/>
              <a:t>Osoby</a:t>
            </a:r>
            <a:r>
              <a:rPr lang="en-US" dirty="0"/>
              <a:t> </a:t>
            </a:r>
            <a:r>
              <a:rPr lang="en-US" dirty="0" err="1"/>
              <a:t>dlouhodobě</a:t>
            </a:r>
            <a:r>
              <a:rPr lang="cs-CZ" dirty="0"/>
              <a:t> </a:t>
            </a:r>
            <a:r>
              <a:rPr lang="en-US" dirty="0" err="1"/>
              <a:t>či</a:t>
            </a:r>
            <a:r>
              <a:rPr lang="en-US" dirty="0"/>
              <a:t> </a:t>
            </a:r>
            <a:r>
              <a:rPr lang="en-US" dirty="0" err="1"/>
              <a:t>opakovaně</a:t>
            </a:r>
            <a:r>
              <a:rPr lang="cs-CZ" dirty="0"/>
              <a:t> </a:t>
            </a:r>
            <a:r>
              <a:rPr lang="en-US" dirty="0" err="1"/>
              <a:t>nezaměstnané</a:t>
            </a:r>
            <a:endParaRPr lang="cs-CZ" dirty="0"/>
          </a:p>
          <a:p>
            <a:r>
              <a:rPr lang="en-US" dirty="0" err="1"/>
              <a:t>Osoby</a:t>
            </a:r>
            <a:r>
              <a:rPr lang="cs-CZ" dirty="0"/>
              <a:t> </a:t>
            </a:r>
            <a:r>
              <a:rPr lang="en-US" dirty="0" err="1"/>
              <a:t>nezaměstnané</a:t>
            </a:r>
            <a:r>
              <a:rPr lang="en-US" dirty="0"/>
              <a:t> </a:t>
            </a:r>
            <a:r>
              <a:rPr lang="en-US" dirty="0" err="1"/>
              <a:t>déle</a:t>
            </a:r>
            <a:r>
              <a:rPr lang="en-US" dirty="0"/>
              <a:t> </a:t>
            </a:r>
            <a:r>
              <a:rPr lang="en-US" dirty="0" err="1"/>
              <a:t>než</a:t>
            </a:r>
            <a:r>
              <a:rPr lang="en-US" dirty="0"/>
              <a:t> 5 </a:t>
            </a:r>
            <a:r>
              <a:rPr lang="en-US" dirty="0" err="1"/>
              <a:t>měsíců</a:t>
            </a:r>
            <a:endParaRPr lang="cs-CZ" dirty="0"/>
          </a:p>
          <a:p>
            <a:r>
              <a:rPr lang="en-US" dirty="0" err="1"/>
              <a:t>Lidé</a:t>
            </a:r>
            <a:r>
              <a:rPr lang="en-US" dirty="0"/>
              <a:t> </a:t>
            </a:r>
            <a:r>
              <a:rPr lang="en-US" dirty="0" err="1"/>
              <a:t>mladší</a:t>
            </a:r>
            <a:r>
              <a:rPr lang="en-US" dirty="0"/>
              <a:t> 30 let, </a:t>
            </a:r>
            <a:r>
              <a:rPr lang="en-US" dirty="0" err="1"/>
              <a:t>kteří</a:t>
            </a:r>
            <a:r>
              <a:rPr lang="en-US" dirty="0"/>
              <a:t> </a:t>
            </a:r>
            <a:r>
              <a:rPr lang="en-US" dirty="0" err="1"/>
              <a:t>nejsou</a:t>
            </a:r>
            <a:r>
              <a:rPr lang="en-US" dirty="0"/>
              <a:t> v </a:t>
            </a:r>
            <a:r>
              <a:rPr lang="en-US" dirty="0" err="1"/>
              <a:t>zaměstnání</a:t>
            </a:r>
            <a:r>
              <a:rPr lang="en-US" dirty="0"/>
              <a:t>, </a:t>
            </a:r>
            <a:r>
              <a:rPr lang="en-US" dirty="0" err="1"/>
              <a:t>ve</a:t>
            </a:r>
            <a:r>
              <a:rPr lang="en-US" dirty="0"/>
              <a:t> </a:t>
            </a:r>
            <a:r>
              <a:rPr lang="en-US" dirty="0" err="1"/>
              <a:t>vzdělávání</a:t>
            </a:r>
            <a:r>
              <a:rPr lang="en-US" dirty="0"/>
              <a:t> </a:t>
            </a:r>
            <a:r>
              <a:rPr lang="en-US" dirty="0" err="1"/>
              <a:t>nebo</a:t>
            </a:r>
            <a:r>
              <a:rPr lang="en-US" dirty="0"/>
              <a:t> v </a:t>
            </a:r>
            <a:r>
              <a:rPr lang="en-US" dirty="0" err="1"/>
              <a:t>profesní</a:t>
            </a:r>
            <a:r>
              <a:rPr lang="en-US" dirty="0"/>
              <a:t> </a:t>
            </a:r>
            <a:r>
              <a:rPr lang="en-US" dirty="0" err="1"/>
              <a:t>přípravě</a:t>
            </a:r>
            <a:endParaRPr lang="cs-CZ" dirty="0"/>
          </a:p>
          <a:p>
            <a:r>
              <a:rPr lang="en-US" dirty="0" err="1"/>
              <a:t>Uchazeči</a:t>
            </a:r>
            <a:r>
              <a:rPr lang="en-US" dirty="0"/>
              <a:t> a </a:t>
            </a:r>
            <a:r>
              <a:rPr lang="en-US" dirty="0" err="1"/>
              <a:t>zájemci</a:t>
            </a:r>
            <a:r>
              <a:rPr lang="cs-CZ" dirty="0"/>
              <a:t> </a:t>
            </a:r>
            <a:r>
              <a:rPr lang="en-US" dirty="0"/>
              <a:t>o </a:t>
            </a:r>
            <a:r>
              <a:rPr lang="en-US" dirty="0" err="1"/>
              <a:t>zaměstnání</a:t>
            </a:r>
            <a:r>
              <a:rPr lang="en-US" dirty="0"/>
              <a:t> a </a:t>
            </a:r>
            <a:r>
              <a:rPr lang="en-US" dirty="0" err="1"/>
              <a:t>neaktivní</a:t>
            </a:r>
            <a:r>
              <a:rPr lang="en-US" dirty="0"/>
              <a:t> </a:t>
            </a:r>
            <a:r>
              <a:rPr lang="en-US" dirty="0" err="1"/>
              <a:t>osoby</a:t>
            </a:r>
            <a:r>
              <a:rPr lang="en-US" dirty="0"/>
              <a:t> </a:t>
            </a:r>
            <a:r>
              <a:rPr lang="en-US" dirty="0" err="1"/>
              <a:t>ve</a:t>
            </a:r>
            <a:r>
              <a:rPr lang="en-US" dirty="0"/>
              <a:t> </a:t>
            </a:r>
            <a:r>
              <a:rPr lang="en-US" dirty="0" err="1"/>
              <a:t>věku</a:t>
            </a:r>
            <a:r>
              <a:rPr lang="en-US" dirty="0"/>
              <a:t> 50 a </a:t>
            </a:r>
            <a:r>
              <a:rPr lang="en-US" dirty="0" err="1"/>
              <a:t>více</a:t>
            </a:r>
            <a:r>
              <a:rPr lang="en-US" dirty="0"/>
              <a:t> let</a:t>
            </a:r>
            <a:endParaRPr lang="cs-CZ" dirty="0"/>
          </a:p>
          <a:p>
            <a:r>
              <a:rPr lang="en-US" dirty="0" err="1"/>
              <a:t>Osoby</a:t>
            </a:r>
            <a:r>
              <a:rPr lang="en-US" dirty="0"/>
              <a:t>  </a:t>
            </a:r>
            <a:r>
              <a:rPr lang="en-US" dirty="0" err="1"/>
              <a:t>vracející</a:t>
            </a:r>
            <a:r>
              <a:rPr lang="en-US" dirty="0"/>
              <a:t>  se</a:t>
            </a:r>
            <a:r>
              <a:rPr lang="cs-CZ" dirty="0"/>
              <a:t> </a:t>
            </a:r>
            <a:r>
              <a:rPr lang="en-US" dirty="0" err="1"/>
              <a:t>na</a:t>
            </a:r>
            <a:r>
              <a:rPr lang="en-US" dirty="0"/>
              <a:t>   </a:t>
            </a:r>
            <a:r>
              <a:rPr lang="en-US" dirty="0" err="1"/>
              <a:t>trh</a:t>
            </a:r>
            <a:r>
              <a:rPr lang="en-US" dirty="0"/>
              <a:t>   </a:t>
            </a:r>
            <a:r>
              <a:rPr lang="en-US" dirty="0" err="1"/>
              <a:t>práce</a:t>
            </a:r>
            <a:r>
              <a:rPr lang="en-US" dirty="0"/>
              <a:t>   </a:t>
            </a:r>
            <a:r>
              <a:rPr lang="en-US" dirty="0" err="1"/>
              <a:t>po</a:t>
            </a:r>
            <a:r>
              <a:rPr lang="en-US" dirty="0"/>
              <a:t> </a:t>
            </a:r>
            <a:r>
              <a:rPr lang="en-US" dirty="0" err="1"/>
              <a:t>návratu</a:t>
            </a:r>
            <a:r>
              <a:rPr lang="cs-CZ" dirty="0"/>
              <a:t> </a:t>
            </a:r>
            <a:r>
              <a:rPr lang="en-US" dirty="0"/>
              <a:t>z </a:t>
            </a:r>
            <a:r>
              <a:rPr lang="en-US" dirty="0" err="1"/>
              <a:t>mateřské</a:t>
            </a:r>
            <a:r>
              <a:rPr lang="en-US" dirty="0"/>
              <a:t>/</a:t>
            </a:r>
            <a:r>
              <a:rPr lang="en-US" dirty="0" err="1"/>
              <a:t>rodičov</a:t>
            </a:r>
            <a:r>
              <a:rPr lang="en-US" dirty="0"/>
              <a:t> </a:t>
            </a:r>
            <a:r>
              <a:rPr lang="en-US" dirty="0" err="1"/>
              <a:t>ské</a:t>
            </a:r>
            <a:r>
              <a:rPr lang="en-US" dirty="0"/>
              <a:t> </a:t>
            </a:r>
            <a:r>
              <a:rPr lang="en-US" dirty="0" err="1"/>
              <a:t>dovolené</a:t>
            </a:r>
            <a:endParaRPr lang="cs-CZ" dirty="0"/>
          </a:p>
          <a:p>
            <a:endParaRPr lang="cs-CZ" sz="1700" dirty="0">
              <a:solidFill>
                <a:schemeClr val="tx1"/>
              </a:solidFill>
            </a:endParaRPr>
          </a:p>
          <a:p>
            <a:endParaRPr lang="cs-CZ" sz="2000" dirty="0">
              <a:solidFill>
                <a:schemeClr val="tx1"/>
              </a:solidFill>
            </a:endParaRPr>
          </a:p>
        </p:txBody>
      </p:sp>
    </p:spTree>
    <p:extLst>
      <p:ext uri="{BB962C8B-B14F-4D97-AF65-F5344CB8AC3E}">
        <p14:creationId xmlns:p14="http://schemas.microsoft.com/office/powerpoint/2010/main" val="298612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198880"/>
          </a:xfrm>
        </p:spPr>
        <p:txBody>
          <a:bodyPr/>
          <a:lstStyle/>
          <a:p>
            <a:r>
              <a:rPr lang="cs-CZ" dirty="0"/>
              <a:t>Představení výzvy</a:t>
            </a:r>
            <a:br>
              <a:rPr lang="cs-CZ" dirty="0"/>
            </a:br>
            <a:r>
              <a:rPr lang="cs-CZ" dirty="0"/>
              <a:t>- </a:t>
            </a:r>
            <a:r>
              <a:rPr lang="cs-CZ" sz="2800" dirty="0"/>
              <a:t>Přímé náklady</a:t>
            </a:r>
          </a:p>
        </p:txBody>
      </p:sp>
      <p:sp>
        <p:nvSpPr>
          <p:cNvPr id="3" name="Zástupný symbol pro obsah 2"/>
          <p:cNvSpPr>
            <a:spLocks noGrp="1"/>
          </p:cNvSpPr>
          <p:nvPr>
            <p:ph idx="1"/>
          </p:nvPr>
        </p:nvSpPr>
        <p:spPr>
          <a:xfrm>
            <a:off x="677334" y="1808480"/>
            <a:ext cx="9076266" cy="5049519"/>
          </a:xfrm>
        </p:spPr>
        <p:txBody>
          <a:bodyPr>
            <a:normAutofit/>
          </a:bodyPr>
          <a:lstStyle/>
          <a:p>
            <a:pPr marL="0" indent="0">
              <a:buNone/>
            </a:pPr>
            <a:r>
              <a:rPr lang="cs-CZ" sz="2800" b="1" dirty="0">
                <a:solidFill>
                  <a:schemeClr val="tx1"/>
                </a:solidFill>
              </a:rPr>
              <a:t>Osobní náklady</a:t>
            </a:r>
            <a:endParaRPr lang="cs-CZ" dirty="0"/>
          </a:p>
          <a:p>
            <a:r>
              <a:rPr lang="cs-CZ" dirty="0">
                <a:solidFill>
                  <a:schemeClr val="tx1"/>
                </a:solidFill>
              </a:rPr>
              <a:t>Pracovní úvazky zaměstnance se nesmí překrývat a není možné, aby byl za stejnou práci placen vícekrát </a:t>
            </a:r>
          </a:p>
          <a:p>
            <a:r>
              <a:rPr lang="cs-CZ" b="1" dirty="0">
                <a:solidFill>
                  <a:srgbClr val="FF0000"/>
                </a:solidFill>
              </a:rPr>
              <a:t>Výše úvazku = maximálně 1,0 </a:t>
            </a:r>
            <a:r>
              <a:rPr lang="cs-CZ" dirty="0">
                <a:solidFill>
                  <a:srgbClr val="FF0000"/>
                </a:solidFill>
              </a:rPr>
              <a:t>(součet veškerých úvazků zaměstnance u všech subjektů zapojených do projektu – příjemce a partneři), a to po celou dobu zapojení daného pracovníka do realizace projektu </a:t>
            </a:r>
          </a:p>
          <a:p>
            <a:r>
              <a:rPr lang="cs-CZ" b="1" dirty="0">
                <a:solidFill>
                  <a:schemeClr val="tx1"/>
                </a:solidFill>
              </a:rPr>
              <a:t>Realizační tým projektu (RT) = </a:t>
            </a:r>
            <a:r>
              <a:rPr lang="cs-CZ" dirty="0">
                <a:solidFill>
                  <a:schemeClr val="tx1"/>
                </a:solidFill>
              </a:rPr>
              <a:t>zařazení mezi přímé/nepřímé náklady projektu dle pracovní náplně v projektu, dle vazby na CS – přímá x nepřímá vazba </a:t>
            </a:r>
          </a:p>
          <a:p>
            <a:r>
              <a:rPr lang="cs-CZ" b="1" dirty="0">
                <a:solidFill>
                  <a:schemeClr val="tx1"/>
                </a:solidFill>
              </a:rPr>
              <a:t>PŘÍMÉ NÁKLADY: </a:t>
            </a:r>
            <a:r>
              <a:rPr lang="cs-CZ" dirty="0">
                <a:solidFill>
                  <a:schemeClr val="tx1"/>
                </a:solidFill>
              </a:rPr>
              <a:t>pouze přímá práce s CS nebo zajištění výstupu, který je určen k přímému využití CS </a:t>
            </a:r>
          </a:p>
          <a:p>
            <a:r>
              <a:rPr lang="cs-CZ" b="1" dirty="0">
                <a:solidFill>
                  <a:schemeClr val="tx1"/>
                </a:solidFill>
              </a:rPr>
              <a:t>NEPŘÍMÉ NÁKLADY: </a:t>
            </a:r>
            <a:r>
              <a:rPr lang="cs-CZ" dirty="0">
                <a:solidFill>
                  <a:schemeClr val="tx1"/>
                </a:solidFill>
              </a:rPr>
              <a:t>projektový/finanční manažer a ostatní pozice (administrativní, podpůrné), které nepracují přímo s CS </a:t>
            </a:r>
          </a:p>
          <a:p>
            <a:endParaRPr lang="cs-CZ" sz="2000" dirty="0">
              <a:solidFill>
                <a:schemeClr val="tx1"/>
              </a:solidFill>
            </a:endParaRPr>
          </a:p>
          <a:p>
            <a:r>
              <a:rPr lang="cs-CZ" sz="2000" dirty="0">
                <a:solidFill>
                  <a:schemeClr val="tx1"/>
                </a:solidFill>
              </a:rPr>
              <a:t>Kapitola 6.4.1 Specifická část pravidel pro žadatele a příjemce</a:t>
            </a:r>
          </a:p>
        </p:txBody>
      </p:sp>
    </p:spTree>
    <p:extLst>
      <p:ext uri="{BB962C8B-B14F-4D97-AF65-F5344CB8AC3E}">
        <p14:creationId xmlns:p14="http://schemas.microsoft.com/office/powerpoint/2010/main" val="1993523037"/>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6342</TotalTime>
  <Words>3676</Words>
  <Application>Microsoft Office PowerPoint</Application>
  <PresentationFormat>Širokoúhlá obrazovka</PresentationFormat>
  <Paragraphs>557</Paragraphs>
  <Slides>79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79</vt:i4>
      </vt:variant>
    </vt:vector>
  </HeadingPairs>
  <TitlesOfParts>
    <vt:vector size="86" baseType="lpstr">
      <vt:lpstr>Arial</vt:lpstr>
      <vt:lpstr>Calibri</vt:lpstr>
      <vt:lpstr>Times New Roman</vt:lpstr>
      <vt:lpstr>Trebuchet MS</vt:lpstr>
      <vt:lpstr>Wingdings</vt:lpstr>
      <vt:lpstr>Wingdings 3</vt:lpstr>
      <vt:lpstr>Fazeta</vt:lpstr>
      <vt:lpstr>Výzva MAS č. 1 z OPZ:  Zaměstnanost </vt:lpstr>
      <vt:lpstr>Program semináře:</vt:lpstr>
      <vt:lpstr>    Představení výzvy Zaměstnanost</vt:lpstr>
      <vt:lpstr>Základní informace:</vt:lpstr>
      <vt:lpstr>Představení výzvy - Cíl výzvy</vt:lpstr>
      <vt:lpstr>Představení výzvy - Termíny a alokace</vt:lpstr>
      <vt:lpstr>Představení výzvy - Oprávnění žadatelé a cílové skupiny</vt:lpstr>
      <vt:lpstr>Představení výzvy - Oprávnění žadatelé a cílové skupiny</vt:lpstr>
      <vt:lpstr>Představení výzvy - Přímé náklady</vt:lpstr>
      <vt:lpstr>Představení výzvy - Přímé náklady</vt:lpstr>
      <vt:lpstr>Představení výzvy - Přímé náklady</vt:lpstr>
      <vt:lpstr>Představení výzvy - Přímé náklady</vt:lpstr>
      <vt:lpstr>Představení výzvy - Nepřímé náklady kap. 6.4.15 – 6.4.16 Specifická pravidla pro žadatele</vt:lpstr>
      <vt:lpstr>Představení výzvy - Velikost nepřímých nákladů</vt:lpstr>
      <vt:lpstr>      </vt:lpstr>
      <vt:lpstr>Podporované aktivity - Zaměstnanost</vt:lpstr>
      <vt:lpstr>Podporované aktivity - Zaměstnanost</vt:lpstr>
      <vt:lpstr>Podporované aktivity - Zaměstnanost</vt:lpstr>
      <vt:lpstr>Podporované aktivity - Zaměstnanost</vt:lpstr>
      <vt:lpstr>Představení výzvy - Příklady</vt:lpstr>
      <vt:lpstr>Představení výzvy - Příklady</vt:lpstr>
      <vt:lpstr>Představení výzvy - Nebudou podporovány</vt:lpstr>
      <vt:lpstr>Představení výzvy - Popis podporovaných aktivit</vt:lpstr>
      <vt:lpstr>Představení výzvy - Příklady podporovaných aktivit</vt:lpstr>
      <vt:lpstr>Představení výzvy - Nebude podporováno</vt:lpstr>
      <vt:lpstr>Představení výzvy - Příklady podporovaných aktivit</vt:lpstr>
      <vt:lpstr>Představení výzvy - Příklady podporovaných aktivit</vt:lpstr>
      <vt:lpstr>Představení výzvy - Popis podporovaných aktivit</vt:lpstr>
      <vt:lpstr>Představení výzvy - Příklady podporovaných aktivit</vt:lpstr>
      <vt:lpstr>Představení výzvy - Příklady podporovaných aktivit</vt:lpstr>
      <vt:lpstr>Představení výzvy - Příklady podporovaných aktivit</vt:lpstr>
      <vt:lpstr>Představení výzvy - Příklady podporovaných aktivit</vt:lpstr>
      <vt:lpstr>Představení výzvy - Popis podporovaných aktivit</vt:lpstr>
      <vt:lpstr>Představení výzvy - Popis podporovaných aktivit</vt:lpstr>
      <vt:lpstr> </vt:lpstr>
      <vt:lpstr>Indikátory</vt:lpstr>
      <vt:lpstr>Indikátory - Pravidla a povinnosti s indikátory</vt:lpstr>
      <vt:lpstr>Indikátory - Sankce při nesplnění závazků týkajících se indikátorů</vt:lpstr>
      <vt:lpstr>Indikátory - Indikátory se závazkem</vt:lpstr>
      <vt:lpstr>Indikátory - Indikátory bez závazku</vt:lpstr>
      <vt:lpstr>Indikátory - Indikátory bez závazku</vt:lpstr>
      <vt:lpstr> </vt:lpstr>
      <vt:lpstr>Způsobilost výdajů - Způsobilý výdaj, je výdaj, který</vt:lpstr>
      <vt:lpstr>Způsobilost výdajů - Věcná způsobilost</vt:lpstr>
      <vt:lpstr>Způsobilost výdajů - Věcná způsobilost</vt:lpstr>
      <vt:lpstr>Způsobilost výdajů - Časová způsobilost</vt:lpstr>
      <vt:lpstr>Prezentace aplikace PowerPoint</vt:lpstr>
      <vt:lpstr>Proces hodnocení a výběru projektu</vt:lpstr>
      <vt:lpstr>Proces hodnocení a výběru projektu</vt:lpstr>
      <vt:lpstr>Proces hodnocení a výběru projektu - Hodnocení přijatelnosti a formálních náležitostí</vt:lpstr>
      <vt:lpstr>Proces hodnocení a výběru projektu - Hodnocení přijatelnosti a formálních náležitostí</vt:lpstr>
      <vt:lpstr>Proces hodnocení a výběru projektu - Věcné hodnocení</vt:lpstr>
      <vt:lpstr>Proces hodnocení a výběru projektu - Věcné hodnocení</vt:lpstr>
      <vt:lpstr>Proces hodnocení a výběru projektu - Věcné hodnocení</vt:lpstr>
      <vt:lpstr>Proces hodnocení a výběru projektu - Věcné hodnocení</vt:lpstr>
      <vt:lpstr>Proces hodnocení a výběru projektu - Výběr projektů</vt:lpstr>
      <vt:lpstr>Proces hodnocení a výběru projektu - Hodnocení a výběr projektů – shrnutí a lhůty</vt:lpstr>
      <vt:lpstr>   Publicita </vt:lpstr>
      <vt:lpstr>Publicita </vt:lpstr>
      <vt:lpstr>   IS KP14+ </vt:lpstr>
      <vt:lpstr>IS KP14+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IS KP14+  - Postup při podávání žádosti</vt:lpstr>
      <vt:lpstr>IS KP14+  - Elektronický podpis</vt:lpstr>
      <vt:lpstr>   ZPRÁVA O REALIZACI </vt:lpstr>
      <vt:lpstr>ZPRÁVA O REALIZACI</vt:lpstr>
      <vt:lpstr>   DŮLEŽITÉ ODKAZY</vt:lpstr>
      <vt:lpstr>DŮLEŽITÉ ODKAZY</vt:lpstr>
      <vt:lpstr>    DĚKUJEME ZA POZORNOST A TĚŠÍME SE NA VAŠE PROJEKTOVÉ ZÁMĚRY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Výzva MAS č. 1 z OPZ:  Prorodinná opatření</dc:title>
  <dc:creator>MAS2</dc:creator>
  <cp:lastModifiedBy>Szutova</cp:lastModifiedBy>
  <cp:revision>99</cp:revision>
  <cp:lastPrinted>2017-02-10T13:57:01Z</cp:lastPrinted>
  <dcterms:created xsi:type="dcterms:W3CDTF">2017-02-07T15:35:04Z</dcterms:created>
  <dcterms:modified xsi:type="dcterms:W3CDTF">2019-06-05T11:47:10Z</dcterms:modified>
</cp:coreProperties>
</file>