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4" r:id="rId8"/>
    <p:sldId id="261" r:id="rId9"/>
    <p:sldId id="262" r:id="rId10"/>
    <p:sldId id="265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knihovna@mkdac.cz" TargetMode="External"/><Relationship Id="rId2" Type="http://schemas.openxmlformats.org/officeDocument/2006/relationships/hyperlink" Target="http://www.mkdac.cz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76423" y="432407"/>
            <a:ext cx="8791575" cy="2387600"/>
          </a:xfrm>
        </p:spPr>
        <p:txBody>
          <a:bodyPr/>
          <a:lstStyle/>
          <a:p>
            <a:r>
              <a:rPr lang="cs-CZ" dirty="0" smtClean="0"/>
              <a:t>Knihovna Matěje </a:t>
            </a:r>
            <a:r>
              <a:rPr lang="cs-CZ" dirty="0" err="1" smtClean="0"/>
              <a:t>mikšíčka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76424" y="3291840"/>
            <a:ext cx="8791575" cy="1965960"/>
          </a:xfrm>
        </p:spPr>
        <p:txBody>
          <a:bodyPr>
            <a:normAutofit fontScale="92500"/>
          </a:bodyPr>
          <a:lstStyle/>
          <a:p>
            <a:pPr algn="just"/>
            <a:r>
              <a:rPr lang="cs-CZ" dirty="0" smtClean="0"/>
              <a:t>Knihovny </a:t>
            </a:r>
            <a:r>
              <a:rPr lang="cs-CZ" dirty="0" smtClean="0"/>
              <a:t>jsou pilíře </a:t>
            </a:r>
            <a:r>
              <a:rPr lang="cs-CZ" dirty="0" smtClean="0"/>
              <a:t>občanské společnosti, vzdělanosti a </a:t>
            </a:r>
            <a:r>
              <a:rPr lang="cs-CZ" dirty="0" smtClean="0"/>
              <a:t>kultury, pilíře demokracie a přirozená centra komunit, jsou vzdělávací a vzdělanost podporující instituce a jsou správci kulturního a znalostního bohatství. Poskytují moderní služby, jsou místem setkávání, nabízí zdroje a otevřený prostor pro vzdělávání, kulturu a osobní rozvoj.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83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3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Stručně na závěr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343025" y="1971675"/>
            <a:ext cx="9372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Knihovna M. Mikšíčka je komunitní knihovnou</a:t>
            </a:r>
          </a:p>
          <a:p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Programy pro různé věkové skupiny – gymnázium a SŠTO, vu3v, veřejnost, rodiče s dětmi 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ZÁSADNÍ DŮLEŽITOST SPOLUPRÁCE SE ŠKOLAMI</a:t>
            </a:r>
          </a:p>
          <a:p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DOPAD COVIDU – co nám dal a co vzal?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Všechny informace na webu knihovny – </a:t>
            </a:r>
            <a:r>
              <a:rPr lang="cs-CZ" dirty="0" smtClean="0">
                <a:hlinkClick r:id="rId2"/>
              </a:rPr>
              <a:t>www.mkdac.cz</a:t>
            </a:r>
            <a:r>
              <a:rPr lang="cs-CZ" dirty="0" smtClean="0"/>
              <a:t> – včetně odkazů na sociální sítě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Děkuji Vám za pozornost – Mgr. Zdeňka Chadimová, </a:t>
            </a:r>
            <a:r>
              <a:rPr lang="cs-CZ" dirty="0" smtClean="0">
                <a:hlinkClick r:id="rId3"/>
              </a:rPr>
              <a:t>knihovna@mkdac.cz</a:t>
            </a:r>
            <a:r>
              <a:rPr lang="cs-CZ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654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Knihovny a naše knihovna dnes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243099" y="1967519"/>
            <a:ext cx="92106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Knihovny fungují podle knihovního zákona č. 257 z roku 2001- </a:t>
            </a:r>
            <a:r>
              <a:rPr lang="cs-CZ" dirty="0"/>
              <a:t>určitě zasluhuje novelizaci, na které se pracuje, ale i tak byl dobře vymyšlen a ideje a vize, podle kterých knihovny pracují, jsou stále </a:t>
            </a:r>
            <a:r>
              <a:rPr lang="cs-CZ" dirty="0" smtClean="0"/>
              <a:t>aktuální.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Napomáhání všem formám vzdělávání trochu kazí nedohoda s Ministerstvem školství, které je stále nebere jako důležité partnery při vzdělávání a Svaz knihovníků a informačních pracovníků ve spolupráci s Ministerstvem kultury, se dá se říct, tak nějak pohybují v bludném kruhu.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Přesto se řada věcí daří – grantové programy MK, možnost čerpání evropských dotací na rekonstrukce a stavby knihoven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Naše knihovna - proč Matěje Mikšíčka</a:t>
            </a:r>
            <a:r>
              <a:rPr lang="cs-CZ" dirty="0" smtClean="0"/>
              <a:t>? Zřizovatel – podpora.</a:t>
            </a:r>
          </a:p>
          <a:p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 smtClean="0"/>
              <a:t>Služby všem bez rozdílu, online služby, celoživotní vzdělávání, služby pro zrakově znevýhodněné a…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259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7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676400"/>
          </a:xfrm>
        </p:spPr>
        <p:txBody>
          <a:bodyPr/>
          <a:lstStyle/>
          <a:p>
            <a:r>
              <a:rPr lang="cs-CZ" dirty="0" smtClean="0"/>
              <a:t>Projekty knihovny – </a:t>
            </a:r>
            <a:r>
              <a:rPr lang="cs-CZ" dirty="0" err="1" smtClean="0"/>
              <a:t>bookstart</a:t>
            </a:r>
            <a:r>
              <a:rPr lang="cs-CZ" dirty="0" smtClean="0"/>
              <a:t> – začínáme od kolébky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Projekt SKIPU pro nejmenší</a:t>
            </a:r>
            <a:endParaRPr lang="cs-CZ" dirty="0"/>
          </a:p>
        </p:txBody>
      </p:sp>
      <p:pic>
        <p:nvPicPr>
          <p:cNvPr id="12" name="Zástupný symbol pro obrázek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 b="18207"/>
          <a:stretch>
            <a:fillRect/>
          </a:stretch>
        </p:blipFill>
        <p:spPr>
          <a:xfrm rot="10800000">
            <a:off x="1141412" y="2644669"/>
            <a:ext cx="3195637" cy="1546331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half" idx="18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Úzká spolupráce s městem. Při </a:t>
            </a:r>
            <a:r>
              <a:rPr lang="cs-CZ" dirty="0"/>
              <a:t>vítání občánků dostávají děti </a:t>
            </a:r>
            <a:r>
              <a:rPr lang="cs-CZ" dirty="0" smtClean="0"/>
              <a:t>sety na podporu předčítání od kolébky</a:t>
            </a:r>
            <a:endParaRPr lang="cs-CZ" dirty="0"/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Logo projektu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19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Čtením a předčítáním se rozvíjí mozek ve všech směrech, počítač  to nemůže nahradit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V knihovně s hosty</a:t>
            </a:r>
            <a:endParaRPr lang="cs-CZ" dirty="0"/>
          </a:p>
        </p:txBody>
      </p:sp>
      <p:pic>
        <p:nvPicPr>
          <p:cNvPr id="16" name="Zástupný symbol pro obrázek 15"/>
          <p:cNvPicPr>
            <a:picLocks noGrp="1" noChangeAspect="1"/>
          </p:cNvPicPr>
          <p:nvPr>
            <p:ph type="pic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4" b="28124"/>
          <a:stretch>
            <a:fillRect/>
          </a:stretch>
        </p:blipFill>
        <p:spPr>
          <a:xfrm>
            <a:off x="4487593" y="2644669"/>
            <a:ext cx="3194969" cy="1524000"/>
          </a:xfrm>
        </p:spPr>
      </p:pic>
      <p:sp>
        <p:nvSpPr>
          <p:cNvPr id="11" name="Zástupný symbol pro text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cs-CZ" dirty="0" smtClean="0"/>
              <a:t>Jednou za měsíc se v knihovně setkávají maminky s malými dětmi s hostem</a:t>
            </a:r>
            <a:endParaRPr lang="cs-CZ" dirty="0"/>
          </a:p>
        </p:txBody>
      </p:sp>
      <p:pic>
        <p:nvPicPr>
          <p:cNvPr id="15" name="Zástupný symbol pro obrázek 14"/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7" b="18947"/>
          <a:stretch>
            <a:fillRect/>
          </a:stretch>
        </p:blipFill>
        <p:spPr>
          <a:xfrm>
            <a:off x="7852442" y="2667001"/>
            <a:ext cx="3198940" cy="1524000"/>
          </a:xfrm>
        </p:spPr>
      </p:pic>
    </p:spTree>
    <p:extLst>
      <p:ext uri="{BB962C8B-B14F-4D97-AF65-F5344CB8AC3E}">
        <p14:creationId xmlns:p14="http://schemas.microsoft.com/office/powerpoint/2010/main" val="146309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Celé </a:t>
            </a:r>
            <a:r>
              <a:rPr lang="cs-CZ" dirty="0" err="1" smtClean="0"/>
              <a:t>česko</a:t>
            </a:r>
            <a:r>
              <a:rPr lang="cs-CZ" dirty="0" smtClean="0"/>
              <a:t> čte dětem – spolupráce s </a:t>
            </a:r>
            <a:r>
              <a:rPr lang="cs-CZ" dirty="0" smtClean="0"/>
              <a:t>Mateřskými školami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Program pro </a:t>
            </a:r>
            <a:r>
              <a:rPr lang="cs-CZ" dirty="0" err="1" smtClean="0"/>
              <a:t>mš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18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Děti dostanou z knihovny žákovskou knížku naruby a paní učitelky (případně host – paní knihovnice) čtou a děti kreslí obrázky.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Logo projektu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Posláním obecně prospěšné společnosti Celé Česko čte dětem je prostřednictvím společného čtení budovat pevné vazby v rodině. 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Děti chodí do knihovny</a:t>
            </a:r>
            <a:endParaRPr lang="cs-CZ" dirty="0"/>
          </a:p>
        </p:txBody>
      </p:sp>
      <p:pic>
        <p:nvPicPr>
          <p:cNvPr id="15" name="Zástupný symbol pro obrázek 14"/>
          <p:cNvPicPr>
            <a:picLocks noGrp="1" noChangeAspect="1"/>
          </p:cNvPicPr>
          <p:nvPr>
            <p:ph type="pic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 b="18207"/>
          <a:stretch>
            <a:fillRect/>
          </a:stretch>
        </p:blipFill>
        <p:spPr/>
      </p:pic>
      <p:sp>
        <p:nvSpPr>
          <p:cNvPr id="11" name="Zástupný symbol pro text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cs-CZ" dirty="0" smtClean="0"/>
              <a:t>Seznamují se s knihovnou a knížkami, často potom přijdou se s rodiči přihlásit.</a:t>
            </a:r>
            <a:endParaRPr lang="cs-CZ" dirty="0"/>
          </a:p>
        </p:txBody>
      </p:sp>
      <p:pic>
        <p:nvPicPr>
          <p:cNvPr id="14" name="Zástupný symbol pro obrázek 13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 b="18207"/>
          <a:stretch>
            <a:fillRect/>
          </a:stretch>
        </p:blipFill>
        <p:spPr>
          <a:xfrm rot="10800000">
            <a:off x="1141413" y="2667000"/>
            <a:ext cx="3195637" cy="1524000"/>
          </a:xfrm>
        </p:spPr>
      </p:pic>
      <p:pic>
        <p:nvPicPr>
          <p:cNvPr id="22" name="Zástupný symbol pro obrázek 21"/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1" b="180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227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Knihovnicko-informační lekce, spolupráce se školami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Spolupráce se základními školami</a:t>
            </a:r>
            <a:endParaRPr lang="cs-CZ" dirty="0"/>
          </a:p>
        </p:txBody>
      </p:sp>
      <p:pic>
        <p:nvPicPr>
          <p:cNvPr id="12" name="Zástupný symbol pro obrázek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 b="18207"/>
          <a:stretch>
            <a:fillRect/>
          </a:stretch>
        </p:blipFill>
        <p:spPr>
          <a:xfrm rot="10800000">
            <a:off x="1141413" y="2667000"/>
            <a:ext cx="3195637" cy="1524000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cs-CZ" dirty="0" smtClean="0"/>
              <a:t>Na základě každoročně aktualizované nabídky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Knihovnice v akci</a:t>
            </a:r>
            <a:endParaRPr lang="cs-CZ" dirty="0"/>
          </a:p>
        </p:txBody>
      </p:sp>
      <p:pic>
        <p:nvPicPr>
          <p:cNvPr id="13" name="Zástupný symbol pro obrázek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8" b="18238"/>
          <a:stretch>
            <a:fillRect/>
          </a:stretch>
        </p:blipFill>
        <p:spPr/>
      </p:pic>
      <p:sp>
        <p:nvSpPr>
          <p:cNvPr id="8" name="Zástupný symbol pro text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cs-CZ" dirty="0" smtClean="0"/>
              <a:t>Lekce jsou doplňované kvízy, metodami a technikami kritického myšlení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Hledáme odpovědi</a:t>
            </a:r>
            <a:endParaRPr lang="cs-CZ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cs-CZ" dirty="0" smtClean="0"/>
              <a:t>S počítačem je to snadné, s knihami náročnější</a:t>
            </a:r>
            <a:endParaRPr lang="cs-CZ" dirty="0"/>
          </a:p>
        </p:txBody>
      </p:sp>
      <p:pic>
        <p:nvPicPr>
          <p:cNvPr id="20" name="Zástupný symbol pro obrázek 19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 b="182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067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Projekty </a:t>
            </a:r>
            <a:r>
              <a:rPr lang="cs-CZ" dirty="0" smtClean="0"/>
              <a:t>se školami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Knížka pro prvňáčka</a:t>
            </a:r>
            <a:endParaRPr lang="cs-CZ" dirty="0"/>
          </a:p>
        </p:txBody>
      </p:sp>
      <p:pic>
        <p:nvPicPr>
          <p:cNvPr id="12" name="Zástupný symbol pro obrázek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2" b="14232"/>
          <a:stretch>
            <a:fillRect/>
          </a:stretch>
        </p:blipFill>
        <p:spPr/>
      </p:pic>
      <p:sp>
        <p:nvSpPr>
          <p:cNvPr id="5" name="Zástupný symbol pro text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cs-CZ" dirty="0" smtClean="0"/>
              <a:t>Pasování prvňáčků na rytíře řádu čtenářského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čtenářské kluby</a:t>
            </a:r>
            <a:endParaRPr lang="cs-CZ" dirty="0"/>
          </a:p>
        </p:txBody>
      </p:sp>
      <p:pic>
        <p:nvPicPr>
          <p:cNvPr id="13" name="Zástupný symbol pro obrázek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 b="7651"/>
          <a:stretch>
            <a:fillRect/>
          </a:stretch>
        </p:blipFill>
        <p:spPr/>
      </p:pic>
      <p:sp>
        <p:nvSpPr>
          <p:cNvPr id="8" name="Zástupný symbol pro text 7"/>
          <p:cNvSpPr>
            <a:spLocks noGrp="1"/>
          </p:cNvSpPr>
          <p:nvPr>
            <p:ph type="body" sz="half" idx="19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Spolupráci se čtenářskými kluby přerušila pandemie </a:t>
            </a:r>
            <a:r>
              <a:rPr lang="cs-CZ" dirty="0" err="1" smtClean="0"/>
              <a:t>covidu</a:t>
            </a:r>
            <a:r>
              <a:rPr lang="cs-CZ" dirty="0" smtClean="0"/>
              <a:t>, ale já věřím, že v září se opět rozběhne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Recitační soutěže</a:t>
            </a:r>
            <a:endParaRPr lang="cs-CZ" dirty="0"/>
          </a:p>
        </p:txBody>
      </p:sp>
      <p:pic>
        <p:nvPicPr>
          <p:cNvPr id="14" name="Zástupný symbol pro obrázek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 b="18207"/>
          <a:stretch>
            <a:fillRect/>
          </a:stretch>
        </p:blipFill>
        <p:spPr>
          <a:xfrm rot="10800000">
            <a:off x="7851775" y="2667000"/>
            <a:ext cx="3195638" cy="1524000"/>
          </a:xfrm>
        </p:spPr>
      </p:pic>
      <p:sp>
        <p:nvSpPr>
          <p:cNvPr id="11" name="Zástupný symbol pro text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cs-CZ" dirty="0" smtClean="0"/>
              <a:t>Školní kola recitačních soutěží v knihovně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227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Opět školy a veřejnost - Literární </a:t>
            </a:r>
            <a:r>
              <a:rPr lang="cs-CZ" dirty="0" smtClean="0"/>
              <a:t>besedy – setkání se spisovateli a ilustrátory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Klára Smolíková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cs-CZ" dirty="0" smtClean="0"/>
              <a:t>Dílna a beseda o knížkách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just"/>
            <a:r>
              <a:rPr lang="cs-CZ" dirty="0" smtClean="0"/>
              <a:t>Jan opatřil</a:t>
            </a:r>
            <a:endParaRPr lang="cs-CZ" dirty="0"/>
          </a:p>
        </p:txBody>
      </p:sp>
      <p:pic>
        <p:nvPicPr>
          <p:cNvPr id="17" name="Zástupný symbol pro obrázek 16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2" b="21352"/>
          <a:stretch>
            <a:fillRect/>
          </a:stretch>
        </p:blipFill>
        <p:spPr/>
      </p:pic>
      <p:sp>
        <p:nvSpPr>
          <p:cNvPr id="8" name="Zástupný symbol pro text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cs-CZ" dirty="0" smtClean="0"/>
              <a:t>Hororové povídky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Daniel vydra</a:t>
            </a:r>
            <a:endParaRPr lang="cs-CZ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cs-CZ" dirty="0" smtClean="0"/>
              <a:t>Jak se tvoří komiks</a:t>
            </a:r>
            <a:endParaRPr lang="cs-CZ" dirty="0"/>
          </a:p>
        </p:txBody>
      </p:sp>
      <p:pic>
        <p:nvPicPr>
          <p:cNvPr id="16" name="Zástupný symbol pro obrázek 15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1" b="7551"/>
          <a:stretch>
            <a:fillRect/>
          </a:stretch>
        </p:blipFill>
        <p:spPr/>
      </p:pic>
      <p:pic>
        <p:nvPicPr>
          <p:cNvPr id="20" name="Zástupný symbol pro obrázek 19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2" b="182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74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Lovci perel, čtenářské kvízy, soutěže a dílny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Lovci perel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cs-CZ" dirty="0" smtClean="0"/>
              <a:t>Dlouhodobá čtenářská soutěž podporuje lepší porozumění a chápání textu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prohlížíme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cs-CZ" dirty="0" smtClean="0"/>
              <a:t>Malí i velcí, u regálů s knížkami je skoro každý zvědavý a zajímá se - ☺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dílny</a:t>
            </a:r>
            <a:endParaRPr lang="cs-CZ" dirty="0"/>
          </a:p>
        </p:txBody>
      </p:sp>
      <p:pic>
        <p:nvPicPr>
          <p:cNvPr id="18" name="Zástupný symbol pro obrázek 17"/>
          <p:cNvPicPr>
            <a:picLocks noGrp="1" noChangeAspect="1"/>
          </p:cNvPicPr>
          <p:nvPr>
            <p:ph type="pic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 b="18207"/>
          <a:stretch>
            <a:fillRect/>
          </a:stretch>
        </p:blipFill>
        <p:spPr/>
      </p:pic>
      <p:sp>
        <p:nvSpPr>
          <p:cNvPr id="11" name="Zástupný symbol pro text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cs-CZ" dirty="0" smtClean="0"/>
              <a:t>Papír a knížky, námětů nespočetně</a:t>
            </a:r>
            <a:endParaRPr lang="cs-CZ" dirty="0"/>
          </a:p>
        </p:txBody>
      </p:sp>
      <p:pic>
        <p:nvPicPr>
          <p:cNvPr id="14" name="Zástupný symbol pro obrázek 13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 b="18207"/>
          <a:stretch>
            <a:fillRect/>
          </a:stretch>
        </p:blipFill>
        <p:spPr>
          <a:xfrm rot="10800000">
            <a:off x="1141413" y="2667000"/>
            <a:ext cx="3195637" cy="1524000"/>
          </a:xfrm>
        </p:spPr>
      </p:pic>
      <p:pic>
        <p:nvPicPr>
          <p:cNvPr id="17" name="Zástupný symbol pro obrázek 16"/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8" b="182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090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335</TotalTime>
  <Words>465</Words>
  <Application>Microsoft Office PowerPoint</Application>
  <PresentationFormat>Širokoúhlá obrazovka</PresentationFormat>
  <Paragraphs>66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Trebuchet MS</vt:lpstr>
      <vt:lpstr>Tw Cen MT</vt:lpstr>
      <vt:lpstr>Wingdings</vt:lpstr>
      <vt:lpstr>Obvod</vt:lpstr>
      <vt:lpstr>Knihovna Matěje mikšíčka</vt:lpstr>
      <vt:lpstr>Knihovny a naše knihovna dnes</vt:lpstr>
      <vt:lpstr>Prezentace aplikace PowerPoint</vt:lpstr>
      <vt:lpstr>Projekty knihovny – bookstart – začínáme od kolébky</vt:lpstr>
      <vt:lpstr>Celé česko čte dětem – spolupráce s Mateřskými školami</vt:lpstr>
      <vt:lpstr>Knihovnicko-informační lekce, spolupráce se školami</vt:lpstr>
      <vt:lpstr>Další Projekty se školami</vt:lpstr>
      <vt:lpstr>Opět školy a veřejnost - Literární besedy – setkání se spisovateli a ilustrátory</vt:lpstr>
      <vt:lpstr>Lovci perel, čtenářské kvízy, soutěže a dílny</vt:lpstr>
      <vt:lpstr>Prezentace aplikace PowerPoint</vt:lpstr>
      <vt:lpstr>Stručně na závěr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Knihovna Matěje mikšíčka</dc:title>
  <dc:creator>Zdeňka Chadimová</dc:creator>
  <cp:lastModifiedBy>Zdeňka Chadimová</cp:lastModifiedBy>
  <cp:revision>16</cp:revision>
  <dcterms:created xsi:type="dcterms:W3CDTF">2021-06-22T07:18:01Z</dcterms:created>
  <dcterms:modified xsi:type="dcterms:W3CDTF">2021-06-22T12:56:34Z</dcterms:modified>
</cp:coreProperties>
</file>